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5" r:id="rId4"/>
    <p:sldMasterId id="2147483708" r:id="rId5"/>
    <p:sldMasterId id="2147483721" r:id="rId6"/>
    <p:sldMasterId id="2147483733" r:id="rId7"/>
    <p:sldMasterId id="2147483745" r:id="rId8"/>
    <p:sldMasterId id="2147483758" r:id="rId9"/>
    <p:sldMasterId id="2147483773" r:id="rId10"/>
  </p:sldMasterIdLst>
  <p:notesMasterIdLst>
    <p:notesMasterId r:id="rId56"/>
  </p:notesMasterIdLst>
  <p:sldIdLst>
    <p:sldId id="391" r:id="rId11"/>
    <p:sldId id="257" r:id="rId12"/>
    <p:sldId id="293" r:id="rId13"/>
    <p:sldId id="258" r:id="rId14"/>
    <p:sldId id="392" r:id="rId15"/>
    <p:sldId id="303" r:id="rId16"/>
    <p:sldId id="279" r:id="rId17"/>
    <p:sldId id="309" r:id="rId18"/>
    <p:sldId id="393" r:id="rId19"/>
    <p:sldId id="394" r:id="rId20"/>
    <p:sldId id="280" r:id="rId21"/>
    <p:sldId id="325" r:id="rId22"/>
    <p:sldId id="324" r:id="rId23"/>
    <p:sldId id="315" r:id="rId24"/>
    <p:sldId id="395" r:id="rId25"/>
    <p:sldId id="362" r:id="rId26"/>
    <p:sldId id="277" r:id="rId27"/>
    <p:sldId id="363" r:id="rId28"/>
    <p:sldId id="282" r:id="rId29"/>
    <p:sldId id="294" r:id="rId30"/>
    <p:sldId id="288" r:id="rId31"/>
    <p:sldId id="290" r:id="rId32"/>
    <p:sldId id="364" r:id="rId33"/>
    <p:sldId id="365" r:id="rId34"/>
    <p:sldId id="307" r:id="rId35"/>
    <p:sldId id="284" r:id="rId36"/>
    <p:sldId id="287" r:id="rId37"/>
    <p:sldId id="366" r:id="rId38"/>
    <p:sldId id="396" r:id="rId39"/>
    <p:sldId id="295" r:id="rId40"/>
    <p:sldId id="397" r:id="rId41"/>
    <p:sldId id="398" r:id="rId42"/>
    <p:sldId id="399" r:id="rId43"/>
    <p:sldId id="345" r:id="rId44"/>
    <p:sldId id="289" r:id="rId45"/>
    <p:sldId id="329" r:id="rId46"/>
    <p:sldId id="370" r:id="rId47"/>
    <p:sldId id="400" r:id="rId48"/>
    <p:sldId id="299" r:id="rId49"/>
    <p:sldId id="302" r:id="rId50"/>
    <p:sldId id="401" r:id="rId51"/>
    <p:sldId id="402" r:id="rId52"/>
    <p:sldId id="316" r:id="rId53"/>
    <p:sldId id="403" r:id="rId54"/>
    <p:sldId id="26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4660"/>
  </p:normalViewPr>
  <p:slideViewPr>
    <p:cSldViewPr snapToGrid="0">
      <p:cViewPr varScale="1">
        <p:scale>
          <a:sx n="63" d="100"/>
          <a:sy n="63" d="100"/>
        </p:scale>
        <p:origin x="656" y="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6C794-0D0D-4D86-83DB-6270946C345E}"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178F02-0756-4639-8112-F9767A3125F2}" type="slidenum">
              <a:rPr lang="en-US" smtClean="0"/>
              <a:t>‹#›</a:t>
            </a:fld>
            <a:endParaRPr lang="en-US"/>
          </a:p>
        </p:txBody>
      </p:sp>
    </p:spTree>
    <p:extLst>
      <p:ext uri="{BB962C8B-B14F-4D97-AF65-F5344CB8AC3E}">
        <p14:creationId xmlns:p14="http://schemas.microsoft.com/office/powerpoint/2010/main" val="1233316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EAD03276-4A37-C944-5DB2-6B2B3B3BB6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a:extLst>
              <a:ext uri="{FF2B5EF4-FFF2-40B4-BE49-F238E27FC236}">
                <a16:creationId xmlns:a16="http://schemas.microsoft.com/office/drawing/2014/main" id="{323621C5-B33D-74CD-4CD2-585385C24C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01153-8A15-4F25-B05A-3C7E7737BB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5172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Note to KG: Mackay</a:t>
            </a:r>
            <a:r>
              <a:rPr lang="en-US" baseline="0" dirty="0"/>
              <a:t> medal, Simon Hay, </a:t>
            </a:r>
            <a:r>
              <a:rPr lang="en-US" baseline="0" dirty="0" err="1"/>
              <a:t>Gerrie</a:t>
            </a:r>
            <a:r>
              <a:rPr lang="en-US" baseline="0" dirty="0"/>
              <a:t> McHugh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8D332-75AF-4126-9D18-9D31C391D7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0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Done – nice!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96820C-7FAB-4D56-A1A5-86F85E0B41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665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5AE1EB-2129-480C-9336-10AC094587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87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8300" y="708025"/>
            <a:ext cx="6299200"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8F3E56-F3F8-034F-915D-A0A1ACE91B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513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BB38111-1E87-44F7-92C5-B1B7D4D7BCF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574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1EBB-4A4F-C34F-8AA6-FB4483CC416A}"/>
              </a:ext>
            </a:extLst>
          </p:cNvPr>
          <p:cNvSpPr>
            <a:spLocks noGrp="1"/>
          </p:cNvSpPr>
          <p:nvPr>
            <p:ph type="ctrTitle"/>
          </p:nvPr>
        </p:nvSpPr>
        <p:spPr>
          <a:xfrm>
            <a:off x="1524000" y="16176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16AC39E-BFAA-4D43-9BFE-A63AADF4F3B7}"/>
              </a:ext>
            </a:extLst>
          </p:cNvPr>
          <p:cNvSpPr>
            <a:spLocks noGrp="1"/>
          </p:cNvSpPr>
          <p:nvPr>
            <p:ph type="subTitle" idx="1"/>
          </p:nvPr>
        </p:nvSpPr>
        <p:spPr>
          <a:xfrm>
            <a:off x="1524000" y="40973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3E4E90-E2B8-2645-98D2-584F6A3CF99B}"/>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5" name="Footer Placeholder 4">
            <a:extLst>
              <a:ext uri="{FF2B5EF4-FFF2-40B4-BE49-F238E27FC236}">
                <a16:creationId xmlns:a16="http://schemas.microsoft.com/office/drawing/2014/main" id="{32185B77-B5A7-6C49-9F13-5C618EAEE5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D7A9B6-2841-4240-A79A-7C0424C351A1}"/>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275688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CC7C74-BB52-482E-8EB1-735227877BA5}"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27417837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221A99-C8E0-A747-9B35-8ADBD92E9680}"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32952324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221A99-C8E0-A747-9B35-8ADBD92E9680}"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2146097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Interior Theme">
    <p:spTree>
      <p:nvGrpSpPr>
        <p:cNvPr id="1" name=""/>
        <p:cNvGrpSpPr/>
        <p:nvPr/>
      </p:nvGrpSpPr>
      <p:grpSpPr>
        <a:xfrm>
          <a:off x="0" y="0"/>
          <a:ext cx="0" cy="0"/>
          <a:chOff x="0" y="0"/>
          <a:chExt cx="0" cy="0"/>
        </a:xfrm>
      </p:grpSpPr>
      <p:sp>
        <p:nvSpPr>
          <p:cNvPr id="5" name="Title 1"/>
          <p:cNvSpPr>
            <a:spLocks noGrp="1"/>
          </p:cNvSpPr>
          <p:nvPr>
            <p:ph type="title"/>
          </p:nvPr>
        </p:nvSpPr>
        <p:spPr>
          <a:xfrm>
            <a:off x="741905" y="1433681"/>
            <a:ext cx="10583113" cy="403957"/>
          </a:xfrm>
          <a:prstGeom prst="rect">
            <a:avLst/>
          </a:prstGeom>
        </p:spPr>
        <p:txBody>
          <a:bodyPr wrap="square">
            <a:spAutoFit/>
          </a:bodyPr>
          <a:lstStyle>
            <a:lvl1pPr>
              <a:defRPr sz="2025">
                <a:solidFill>
                  <a:srgbClr val="0076C0"/>
                </a:solidFill>
              </a:defRPr>
            </a:lvl1pPr>
          </a:lstStyle>
          <a:p>
            <a:r>
              <a:rPr lang="en-US" dirty="0"/>
              <a:t>Click to edit Master title style</a:t>
            </a:r>
          </a:p>
        </p:txBody>
      </p:sp>
      <p:sp>
        <p:nvSpPr>
          <p:cNvPr id="6" name="Text Placeholder 4"/>
          <p:cNvSpPr>
            <a:spLocks noGrp="1"/>
          </p:cNvSpPr>
          <p:nvPr>
            <p:ph type="body" sz="quarter" idx="11"/>
          </p:nvPr>
        </p:nvSpPr>
        <p:spPr>
          <a:xfrm>
            <a:off x="741905" y="2328320"/>
            <a:ext cx="10583113" cy="3984488"/>
          </a:xfrm>
          <a:prstGeom prst="rect">
            <a:avLst/>
          </a:prstGeom>
        </p:spPr>
        <p:txBody>
          <a:bodyPr>
            <a:normAutofit/>
          </a:bodyPr>
          <a:lstStyle>
            <a:lvl1pPr>
              <a:lnSpc>
                <a:spcPct val="120000"/>
              </a:lnSpc>
              <a:defRPr sz="1200"/>
            </a:lvl1pPr>
            <a:lvl2pPr>
              <a:lnSpc>
                <a:spcPct val="120000"/>
              </a:lnSpc>
              <a:defRPr sz="1200"/>
            </a:lvl2pPr>
            <a:lvl3pPr>
              <a:lnSpc>
                <a:spcPct val="120000"/>
              </a:lnSpc>
              <a:defRPr sz="12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7"/>
          <p:cNvSpPr>
            <a:spLocks noGrp="1"/>
          </p:cNvSpPr>
          <p:nvPr>
            <p:ph type="body" sz="quarter" idx="12" hasCustomPrompt="1"/>
          </p:nvPr>
        </p:nvSpPr>
        <p:spPr>
          <a:xfrm>
            <a:off x="742955" y="1894867"/>
            <a:ext cx="10582100" cy="433452"/>
          </a:xfrm>
          <a:prstGeom prst="rect">
            <a:avLst/>
          </a:prstGeom>
        </p:spPr>
        <p:txBody>
          <a:bodyPr/>
          <a:lstStyle>
            <a:lvl1pPr marL="0" indent="0">
              <a:buNone/>
              <a:defRPr sz="1425">
                <a:solidFill>
                  <a:srgbClr val="7E8082"/>
                </a:solidFill>
                <a:latin typeface="Arial"/>
                <a:cs typeface="Arial"/>
              </a:defRPr>
            </a:lvl1pPr>
          </a:lstStyle>
          <a:p>
            <a:pPr lvl="0"/>
            <a:r>
              <a:rPr lang="en-US" dirty="0"/>
              <a:t>Click to add subhead</a:t>
            </a:r>
          </a:p>
        </p:txBody>
      </p:sp>
      <p:sp>
        <p:nvSpPr>
          <p:cNvPr id="13" name="Slide Number Placeholder 54"/>
          <p:cNvSpPr>
            <a:spLocks noGrp="1"/>
          </p:cNvSpPr>
          <p:nvPr>
            <p:ph type="sldNum" sz="quarter" idx="4"/>
          </p:nvPr>
        </p:nvSpPr>
        <p:spPr>
          <a:xfrm>
            <a:off x="728442" y="6312811"/>
            <a:ext cx="10583113" cy="253916"/>
          </a:xfrm>
          <a:prstGeom prst="rect">
            <a:avLst/>
          </a:prstGeom>
        </p:spPr>
        <p:txBody>
          <a:bodyPr vert="horz" wrap="square" lIns="91440" tIns="45720" rIns="0" bIns="45720" rtlCol="0" anchor="t">
            <a:spAutoFit/>
          </a:bodyPr>
          <a:lstStyle>
            <a:lvl1pPr algn="r">
              <a:defRPr sz="675" b="1">
                <a:solidFill>
                  <a:schemeClr val="tx1">
                    <a:tint val="75000"/>
                  </a:schemeClr>
                </a:solidFill>
                <a:latin typeface="Arial"/>
                <a:cs typeface="Arial"/>
              </a:defRPr>
            </a:lvl1pPr>
          </a:lstStyle>
          <a:p>
            <a:fld id="{EBF8F0A1-70A7-9C4E-A30D-02991538A3BE}" type="slidenum">
              <a:rPr lang="en-US" sz="600" smtClean="0">
                <a:solidFill>
                  <a:srgbClr val="1E3565"/>
                </a:solidFill>
              </a:rPr>
              <a:pPr/>
              <a:t>‹#›</a:t>
            </a:fld>
            <a:r>
              <a:rPr lang="en-US" sz="863" dirty="0"/>
              <a:t>  </a:t>
            </a:r>
            <a:r>
              <a:rPr lang="en-US" sz="1050" dirty="0"/>
              <a:t>ASTMH 2014 Annual Meeting</a:t>
            </a:r>
            <a:r>
              <a:rPr lang="en-US" sz="938" b="0" dirty="0">
                <a:solidFill>
                  <a:srgbClr val="0076C0"/>
                </a:solidFill>
              </a:rPr>
              <a:t>|</a:t>
            </a:r>
            <a:r>
              <a:rPr lang="en-US" sz="225" dirty="0">
                <a:solidFill>
                  <a:srgbClr val="0076C0"/>
                </a:solidFill>
              </a:rPr>
              <a:t>)</a:t>
            </a:r>
          </a:p>
        </p:txBody>
      </p:sp>
    </p:spTree>
    <p:extLst>
      <p:ext uri="{BB962C8B-B14F-4D97-AF65-F5344CB8AC3E}">
        <p14:creationId xmlns:p14="http://schemas.microsoft.com/office/powerpoint/2010/main" val="22708627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descr="background_texture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i="0">
                <a:solidFill>
                  <a:schemeClr val="tx1"/>
                </a:solidFill>
                <a:latin typeface="+mj-lt"/>
                <a:cs typeface="Helvetica"/>
              </a:defRPr>
            </a:lvl1pPr>
          </a:lstStyle>
          <a:p>
            <a:r>
              <a:rPr lang="en-US" dirty="0"/>
              <a:t>Click to edit Master title style</a:t>
            </a:r>
          </a:p>
        </p:txBody>
      </p:sp>
      <p:sp>
        <p:nvSpPr>
          <p:cNvPr id="7" name="Rectangle 6"/>
          <p:cNvSpPr/>
          <p:nvPr userDrawn="1"/>
        </p:nvSpPr>
        <p:spPr>
          <a:xfrm rot="10800000">
            <a:off x="-3" y="0"/>
            <a:ext cx="12192004" cy="5943600"/>
          </a:xfrm>
          <a:prstGeom prst="rect">
            <a:avLst/>
          </a:prstGeom>
          <a:solidFill>
            <a:srgbClr val="C5D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solidFill>
                <a:prstClr val="white"/>
              </a:solidFill>
              <a:latin typeface="Helvetica"/>
            </a:endParaRPr>
          </a:p>
        </p:txBody>
      </p:sp>
      <p:pic>
        <p:nvPicPr>
          <p:cNvPr id="6" name="Picture 5"/>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508000" y="6335400"/>
            <a:ext cx="1860973" cy="275591"/>
          </a:xfrm>
          <a:prstGeom prst="rect">
            <a:avLst/>
          </a:prstGeom>
          <a:noFill/>
          <a:ln>
            <a:noFill/>
          </a:ln>
        </p:spPr>
      </p:pic>
    </p:spTree>
    <p:extLst>
      <p:ext uri="{BB962C8B-B14F-4D97-AF65-F5344CB8AC3E}">
        <p14:creationId xmlns:p14="http://schemas.microsoft.com/office/powerpoint/2010/main" val="35015356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4933" y="0"/>
            <a:ext cx="10972800" cy="1097280"/>
          </a:xfrm>
        </p:spPr>
        <p:txBody>
          <a:bodyPr/>
          <a:lstStyle/>
          <a:p>
            <a:r>
              <a:rPr lang="en-US"/>
              <a:t>Click to edit Master title style</a:t>
            </a:r>
          </a:p>
        </p:txBody>
      </p:sp>
      <p:sp>
        <p:nvSpPr>
          <p:cNvPr id="3" name="Text Placeholder 2"/>
          <p:cNvSpPr>
            <a:spLocks noGrp="1"/>
          </p:cNvSpPr>
          <p:nvPr>
            <p:ph type="body" sz="half" idx="1"/>
          </p:nvPr>
        </p:nvSpPr>
        <p:spPr>
          <a:xfrm>
            <a:off x="524936" y="1585914"/>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01649" y="1585914"/>
            <a:ext cx="5396089"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6"/>
            <a:ext cx="2844800" cy="476251"/>
          </a:xfrm>
        </p:spPr>
        <p:txBody>
          <a:bodyPr/>
          <a:lstStyle>
            <a:lvl1pPr>
              <a:defRPr/>
            </a:lvl1pPr>
          </a:lstStyle>
          <a:p>
            <a:endParaRPr lang="en-GB"/>
          </a:p>
        </p:txBody>
      </p:sp>
      <p:sp>
        <p:nvSpPr>
          <p:cNvPr id="6" name="Footer Placeholder 5"/>
          <p:cNvSpPr>
            <a:spLocks noGrp="1"/>
          </p:cNvSpPr>
          <p:nvPr>
            <p:ph type="ftr" sz="quarter" idx="11"/>
          </p:nvPr>
        </p:nvSpPr>
        <p:spPr>
          <a:xfrm>
            <a:off x="4165600" y="6245226"/>
            <a:ext cx="3860800" cy="476251"/>
          </a:xfrm>
        </p:spPr>
        <p:txBody>
          <a:bodyPr/>
          <a:lstStyle>
            <a:lvl1pPr>
              <a:defRPr/>
            </a:lvl1pPr>
          </a:lstStyle>
          <a:p>
            <a:endParaRPr lang="en-GB"/>
          </a:p>
        </p:txBody>
      </p:sp>
      <p:sp>
        <p:nvSpPr>
          <p:cNvPr id="7" name="Slide Number Placeholder 6"/>
          <p:cNvSpPr>
            <a:spLocks noGrp="1"/>
          </p:cNvSpPr>
          <p:nvPr>
            <p:ph type="sldNum" sz="quarter" idx="12"/>
          </p:nvPr>
        </p:nvSpPr>
        <p:spPr>
          <a:xfrm>
            <a:off x="8737600" y="6245226"/>
            <a:ext cx="2844800" cy="476251"/>
          </a:xfrm>
        </p:spPr>
        <p:txBody>
          <a:bodyPr/>
          <a:lstStyle>
            <a:lvl1pPr>
              <a:defRPr/>
            </a:lvl1pPr>
          </a:lstStyle>
          <a:p>
            <a:fld id="{30F64FEF-3E91-0F40-B7D8-73D782EDA9AD}" type="slidenum">
              <a:rPr lang="en-GB"/>
              <a:pPr/>
              <a:t>‹#›</a:t>
            </a:fld>
            <a:endParaRPr lang="en-GB"/>
          </a:p>
        </p:txBody>
      </p:sp>
    </p:spTree>
    <p:extLst>
      <p:ext uri="{BB962C8B-B14F-4D97-AF65-F5344CB8AC3E}">
        <p14:creationId xmlns:p14="http://schemas.microsoft.com/office/powerpoint/2010/main" val="42806063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1EBB-4A4F-C34F-8AA6-FB4483CC41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6AC39E-BFAA-4D43-9BFE-A63AADF4F3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3E4E90-E2B8-2645-98D2-584F6A3CF99B}"/>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5" name="Footer Placeholder 4">
            <a:extLst>
              <a:ext uri="{FF2B5EF4-FFF2-40B4-BE49-F238E27FC236}">
                <a16:creationId xmlns:a16="http://schemas.microsoft.com/office/drawing/2014/main" id="{32185B77-B5A7-6C49-9F13-5C618EAEE5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D7A9B6-2841-4240-A79A-7C0424C351A1}"/>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38631146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B25A-AA7B-E040-8A8E-ED21C63503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E771A-E576-B941-B0D7-381EF32208FD}"/>
              </a:ext>
            </a:extLst>
          </p:cNvPr>
          <p:cNvSpPr>
            <a:spLocks noGrp="1"/>
          </p:cNvSpPr>
          <p:nvPr>
            <p:ph idx="1"/>
          </p:nvPr>
        </p:nvSpPr>
        <p:spPr>
          <a:xfrm>
            <a:off x="838200" y="1825625"/>
            <a:ext cx="10515600" cy="3419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1FEF0-0A10-2843-B354-779BD71FA2C8}"/>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5" name="Footer Placeholder 4">
            <a:extLst>
              <a:ext uri="{FF2B5EF4-FFF2-40B4-BE49-F238E27FC236}">
                <a16:creationId xmlns:a16="http://schemas.microsoft.com/office/drawing/2014/main" id="{1C33DA96-4429-CF48-A7C6-48521218BD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246C6-0746-E541-9BBE-BFC179FF193C}"/>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579856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5916-656C-474D-9F9B-EEA5A43DBBDF}"/>
              </a:ext>
            </a:extLst>
          </p:cNvPr>
          <p:cNvSpPr>
            <a:spLocks noGrp="1"/>
          </p:cNvSpPr>
          <p:nvPr>
            <p:ph type="title"/>
          </p:nvPr>
        </p:nvSpPr>
        <p:spPr>
          <a:xfrm>
            <a:off x="831850" y="8461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F05A29F3-9F33-3248-B97A-D1228D68D5DC}"/>
              </a:ext>
            </a:extLst>
          </p:cNvPr>
          <p:cNvSpPr>
            <a:spLocks noGrp="1"/>
          </p:cNvSpPr>
          <p:nvPr>
            <p:ph type="body" idx="1"/>
          </p:nvPr>
        </p:nvSpPr>
        <p:spPr>
          <a:xfrm>
            <a:off x="831850" y="37258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FCD728-EF5A-EE4C-A694-E6FDF714B88B}"/>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5" name="Footer Placeholder 4">
            <a:extLst>
              <a:ext uri="{FF2B5EF4-FFF2-40B4-BE49-F238E27FC236}">
                <a16:creationId xmlns:a16="http://schemas.microsoft.com/office/drawing/2014/main" id="{87021C04-064F-4F4B-9178-3720500CB6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2C09F8-A395-D444-AE1F-C06D980E4992}"/>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36582155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5953-A596-6F43-B351-BC9EB8276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5EA38-8924-7446-9810-06996F27F55D}"/>
              </a:ext>
            </a:extLst>
          </p:cNvPr>
          <p:cNvSpPr>
            <a:spLocks noGrp="1"/>
          </p:cNvSpPr>
          <p:nvPr>
            <p:ph sz="half" idx="1"/>
          </p:nvPr>
        </p:nvSpPr>
        <p:spPr>
          <a:xfrm>
            <a:off x="838200" y="1825625"/>
            <a:ext cx="5181600" cy="3673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4D8703-D613-0F44-B0AD-C6725D8980F8}"/>
              </a:ext>
            </a:extLst>
          </p:cNvPr>
          <p:cNvSpPr>
            <a:spLocks noGrp="1"/>
          </p:cNvSpPr>
          <p:nvPr>
            <p:ph sz="half" idx="2"/>
          </p:nvPr>
        </p:nvSpPr>
        <p:spPr>
          <a:xfrm>
            <a:off x="6172200" y="1825625"/>
            <a:ext cx="5181600" cy="36734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AE9DB9-6B8C-FE4E-8B8B-4FE6941BAF1B}"/>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6" name="Footer Placeholder 5">
            <a:extLst>
              <a:ext uri="{FF2B5EF4-FFF2-40B4-BE49-F238E27FC236}">
                <a16:creationId xmlns:a16="http://schemas.microsoft.com/office/drawing/2014/main" id="{A387CC4B-BA52-C649-8BD1-C1C22C19D7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DFA22B-FD04-2248-BDD6-E247EDFC368E}"/>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21072119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820D-E8E0-C84A-8931-5367DD3BBE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90D8A9-1772-F041-BC31-755015766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FF9798-E3DE-A04C-9F29-006817C084F5}"/>
              </a:ext>
            </a:extLst>
          </p:cNvPr>
          <p:cNvSpPr>
            <a:spLocks noGrp="1"/>
          </p:cNvSpPr>
          <p:nvPr>
            <p:ph sz="half" idx="2"/>
          </p:nvPr>
        </p:nvSpPr>
        <p:spPr>
          <a:xfrm>
            <a:off x="839788" y="2505075"/>
            <a:ext cx="5157787" cy="3036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247166-3AE4-D94D-AAB5-903A8D40D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279A7D-ECD1-5641-9D6C-85F12E974AA5}"/>
              </a:ext>
            </a:extLst>
          </p:cNvPr>
          <p:cNvSpPr>
            <a:spLocks noGrp="1"/>
          </p:cNvSpPr>
          <p:nvPr>
            <p:ph sz="quarter" idx="4"/>
          </p:nvPr>
        </p:nvSpPr>
        <p:spPr>
          <a:xfrm>
            <a:off x="6172200" y="2505075"/>
            <a:ext cx="5183188" cy="3036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D05B86-A40C-904F-83D7-A1444B8666D7}"/>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8" name="Footer Placeholder 7">
            <a:extLst>
              <a:ext uri="{FF2B5EF4-FFF2-40B4-BE49-F238E27FC236}">
                <a16:creationId xmlns:a16="http://schemas.microsoft.com/office/drawing/2014/main" id="{2D80D8A5-B051-1E45-8591-E39857C7FD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915994-AD44-3745-83B4-B6260C216018}"/>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1307019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CC7C74-BB52-482E-8EB1-735227877BA5}"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39132452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41B7-D835-824B-97E8-5FD9A59C2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29DA98-F249-6E47-A7FB-4E8737DA558C}"/>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4" name="Footer Placeholder 3">
            <a:extLst>
              <a:ext uri="{FF2B5EF4-FFF2-40B4-BE49-F238E27FC236}">
                <a16:creationId xmlns:a16="http://schemas.microsoft.com/office/drawing/2014/main" id="{6E9F84AB-EFDC-3D49-A41B-E3060FB4AA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ADD9F6-EF98-FE4A-A35D-279A3AB8AA40}"/>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35967438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28350-744C-C147-A4B9-4A0115F3B37D}"/>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3" name="Footer Placeholder 2">
            <a:extLst>
              <a:ext uri="{FF2B5EF4-FFF2-40B4-BE49-F238E27FC236}">
                <a16:creationId xmlns:a16="http://schemas.microsoft.com/office/drawing/2014/main" id="{5AB128D4-9CE0-8943-9E9A-E4088CD07E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CABCAA8-7762-8040-A21D-CCAC56EDA38C}"/>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1823513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B02A-9DAE-A34C-BFC2-B6F32EF356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12FFA0-0470-1046-A9C6-E429EF4A8E46}"/>
              </a:ext>
            </a:extLst>
          </p:cNvPr>
          <p:cNvSpPr>
            <a:spLocks noGrp="1"/>
          </p:cNvSpPr>
          <p:nvPr>
            <p:ph idx="1"/>
          </p:nvPr>
        </p:nvSpPr>
        <p:spPr>
          <a:xfrm>
            <a:off x="5183188" y="987425"/>
            <a:ext cx="6172200" cy="4435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F32214-813C-2E48-B870-BC7032AC1281}"/>
              </a:ext>
            </a:extLst>
          </p:cNvPr>
          <p:cNvSpPr>
            <a:spLocks noGrp="1"/>
          </p:cNvSpPr>
          <p:nvPr>
            <p:ph type="body" sz="half" idx="2"/>
          </p:nvPr>
        </p:nvSpPr>
        <p:spPr>
          <a:xfrm>
            <a:off x="839788" y="2057400"/>
            <a:ext cx="3932237" cy="34689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0A3529-5F0D-F24D-AEE1-BDE6597D8EF4}"/>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6" name="Footer Placeholder 5">
            <a:extLst>
              <a:ext uri="{FF2B5EF4-FFF2-40B4-BE49-F238E27FC236}">
                <a16:creationId xmlns:a16="http://schemas.microsoft.com/office/drawing/2014/main" id="{5D17E15D-BFA5-F348-957F-60F93E8B6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B217D-FF9C-B54F-86B8-C8AEAE6DD2EB}"/>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6815783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A494-EC91-9A4A-AEE9-C0A3E78F48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2AE72E-E600-554A-8A17-355E64F51914}"/>
              </a:ext>
            </a:extLst>
          </p:cNvPr>
          <p:cNvSpPr>
            <a:spLocks noGrp="1"/>
          </p:cNvSpPr>
          <p:nvPr>
            <p:ph type="pic" idx="1"/>
          </p:nvPr>
        </p:nvSpPr>
        <p:spPr>
          <a:xfrm>
            <a:off x="5183188" y="987425"/>
            <a:ext cx="6172200" cy="4460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9D03D-F6FB-7E47-88BD-FA648EA6189B}"/>
              </a:ext>
            </a:extLst>
          </p:cNvPr>
          <p:cNvSpPr>
            <a:spLocks noGrp="1"/>
          </p:cNvSpPr>
          <p:nvPr>
            <p:ph type="body" sz="half" idx="2"/>
          </p:nvPr>
        </p:nvSpPr>
        <p:spPr>
          <a:xfrm>
            <a:off x="839788" y="2057400"/>
            <a:ext cx="3932237" cy="348878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80688E-D47F-BA40-AEF4-3BB2AEE3AF12}"/>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6" name="Footer Placeholder 5">
            <a:extLst>
              <a:ext uri="{FF2B5EF4-FFF2-40B4-BE49-F238E27FC236}">
                <a16:creationId xmlns:a16="http://schemas.microsoft.com/office/drawing/2014/main" id="{809361D5-A613-F54B-A9E1-3732575F8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4199F6-37EF-7844-9748-77658030FBC7}"/>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1400756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C7C74-BB52-482E-8EB1-735227877BA5}"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2580512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CC7C74-BB52-482E-8EB1-735227877BA5}"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3241637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CC7C74-BB52-482E-8EB1-735227877BA5}"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2000057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CC7C74-BB52-482E-8EB1-735227877BA5}"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2050421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C7C74-BB52-482E-8EB1-735227877BA5}"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1373640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CC7C74-BB52-482E-8EB1-735227877BA5}"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70008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CC7C74-BB52-482E-8EB1-735227877BA5}"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2043016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CC7C74-BB52-482E-8EB1-735227877BA5}"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44016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8B25A-AA7B-E040-8A8E-ED21C635036F}"/>
              </a:ext>
            </a:extLst>
          </p:cNvPr>
          <p:cNvSpPr>
            <a:spLocks noGrp="1"/>
          </p:cNvSpPr>
          <p:nvPr>
            <p:ph type="title"/>
          </p:nvPr>
        </p:nvSpPr>
        <p:spPr>
          <a:xfrm>
            <a:off x="838200" y="1391479"/>
            <a:ext cx="10515600" cy="127220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61E771A-E576-B941-B0D7-381EF32208FD}"/>
              </a:ext>
            </a:extLst>
          </p:cNvPr>
          <p:cNvSpPr>
            <a:spLocks noGrp="1"/>
          </p:cNvSpPr>
          <p:nvPr>
            <p:ph idx="1"/>
          </p:nvPr>
        </p:nvSpPr>
        <p:spPr>
          <a:xfrm>
            <a:off x="838200" y="2822713"/>
            <a:ext cx="10515600" cy="32224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C1FEF0-0A10-2843-B354-779BD71FA2C8}"/>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5" name="Footer Placeholder 4">
            <a:extLst>
              <a:ext uri="{FF2B5EF4-FFF2-40B4-BE49-F238E27FC236}">
                <a16:creationId xmlns:a16="http://schemas.microsoft.com/office/drawing/2014/main" id="{1C33DA96-4429-CF48-A7C6-48521218BD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D246C6-0746-E541-9BBE-BFC179FF193C}"/>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1207160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CC7C74-BB52-482E-8EB1-735227877BA5}"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815A28-4428-4BB7-A626-198C24488D7B}" type="slidenum">
              <a:rPr lang="en-US" smtClean="0"/>
              <a:t>‹#›</a:t>
            </a:fld>
            <a:endParaRPr lang="en-US"/>
          </a:p>
        </p:txBody>
      </p:sp>
    </p:spTree>
    <p:extLst>
      <p:ext uri="{BB962C8B-B14F-4D97-AF65-F5344CB8AC3E}">
        <p14:creationId xmlns:p14="http://schemas.microsoft.com/office/powerpoint/2010/main" val="2222426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FB931B0-20B7-B80B-9553-97B900468FDE}"/>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5" name="Footer Placeholder 4">
            <a:extLst>
              <a:ext uri="{FF2B5EF4-FFF2-40B4-BE49-F238E27FC236}">
                <a16:creationId xmlns:a16="http://schemas.microsoft.com/office/drawing/2014/main" id="{FDBED761-F1FD-7F3D-390C-E7A624D7223D}"/>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F527D607-293C-A450-A68D-C1E3FDD5663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F9073A2-6057-44DA-8331-578B17DBC1E8}" type="slidenum">
              <a:rPr lang="en-US" altLang="en-US"/>
              <a:pPr/>
              <a:t>‹#›</a:t>
            </a:fld>
            <a:endParaRPr lang="en-US" altLang="en-US"/>
          </a:p>
        </p:txBody>
      </p:sp>
    </p:spTree>
    <p:extLst>
      <p:ext uri="{BB962C8B-B14F-4D97-AF65-F5344CB8AC3E}">
        <p14:creationId xmlns:p14="http://schemas.microsoft.com/office/powerpoint/2010/main" val="3892437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41616-DEB9-16DE-E131-3B7933BA9FE5}"/>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5" name="Footer Placeholder 4">
            <a:extLst>
              <a:ext uri="{FF2B5EF4-FFF2-40B4-BE49-F238E27FC236}">
                <a16:creationId xmlns:a16="http://schemas.microsoft.com/office/drawing/2014/main" id="{F3EDE1BD-7E5D-813B-1DEE-2BB173A39117}"/>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7401430E-BCE1-37EE-A615-F557822E333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82DC8F0-CF75-4089-85A2-6FC33796F193}" type="slidenum">
              <a:rPr lang="en-US" altLang="en-US"/>
              <a:pPr/>
              <a:t>‹#›</a:t>
            </a:fld>
            <a:endParaRPr lang="en-US" altLang="en-US"/>
          </a:p>
        </p:txBody>
      </p:sp>
    </p:spTree>
    <p:extLst>
      <p:ext uri="{BB962C8B-B14F-4D97-AF65-F5344CB8AC3E}">
        <p14:creationId xmlns:p14="http://schemas.microsoft.com/office/powerpoint/2010/main" val="2979016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26ECF-FF3F-88BE-A4B4-3A2474660AD5}"/>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5" name="Footer Placeholder 4">
            <a:extLst>
              <a:ext uri="{FF2B5EF4-FFF2-40B4-BE49-F238E27FC236}">
                <a16:creationId xmlns:a16="http://schemas.microsoft.com/office/drawing/2014/main" id="{A1E70918-4F2B-9838-EE6D-8F1817540106}"/>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2956E976-246E-FB45-18C7-ADFCE12D6E4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EEF940C-E36D-4685-9327-3C29B8965125}" type="slidenum">
              <a:rPr lang="en-US" altLang="en-US"/>
              <a:pPr/>
              <a:t>‹#›</a:t>
            </a:fld>
            <a:endParaRPr lang="en-US" altLang="en-US"/>
          </a:p>
        </p:txBody>
      </p:sp>
    </p:spTree>
    <p:extLst>
      <p:ext uri="{BB962C8B-B14F-4D97-AF65-F5344CB8AC3E}">
        <p14:creationId xmlns:p14="http://schemas.microsoft.com/office/powerpoint/2010/main" val="4024413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D74210-2D87-ABD4-99C3-C74179EA09F8}"/>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6" name="Footer Placeholder 5">
            <a:extLst>
              <a:ext uri="{FF2B5EF4-FFF2-40B4-BE49-F238E27FC236}">
                <a16:creationId xmlns:a16="http://schemas.microsoft.com/office/drawing/2014/main" id="{44088D5E-B01D-E1B2-A7BF-AAA2333F3FDB}"/>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7" name="Slide Number Placeholder 6">
            <a:extLst>
              <a:ext uri="{FF2B5EF4-FFF2-40B4-BE49-F238E27FC236}">
                <a16:creationId xmlns:a16="http://schemas.microsoft.com/office/drawing/2014/main" id="{E3BB2B21-6E0C-FBA9-2073-1A8D30A029A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AE5681F-49E3-406D-B0A0-1572EDEB0AD6}" type="slidenum">
              <a:rPr lang="en-US" altLang="en-US"/>
              <a:pPr/>
              <a:t>‹#›</a:t>
            </a:fld>
            <a:endParaRPr lang="en-US" altLang="en-US"/>
          </a:p>
        </p:txBody>
      </p:sp>
    </p:spTree>
    <p:extLst>
      <p:ext uri="{BB962C8B-B14F-4D97-AF65-F5344CB8AC3E}">
        <p14:creationId xmlns:p14="http://schemas.microsoft.com/office/powerpoint/2010/main" val="2895250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5F7ACB-68AB-723F-CCA6-67DA348CF4A0}"/>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8" name="Footer Placeholder 7">
            <a:extLst>
              <a:ext uri="{FF2B5EF4-FFF2-40B4-BE49-F238E27FC236}">
                <a16:creationId xmlns:a16="http://schemas.microsoft.com/office/drawing/2014/main" id="{562226F7-12EC-1E47-6290-D079E58EB664}"/>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9" name="Slide Number Placeholder 8">
            <a:extLst>
              <a:ext uri="{FF2B5EF4-FFF2-40B4-BE49-F238E27FC236}">
                <a16:creationId xmlns:a16="http://schemas.microsoft.com/office/drawing/2014/main" id="{EF8425AA-9FD7-253C-138C-9466D36DD8D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577EF20-C12D-4408-8856-1658CFDEA6FD}" type="slidenum">
              <a:rPr lang="en-US" altLang="en-US"/>
              <a:pPr/>
              <a:t>‹#›</a:t>
            </a:fld>
            <a:endParaRPr lang="en-US" altLang="en-US"/>
          </a:p>
        </p:txBody>
      </p:sp>
    </p:spTree>
    <p:extLst>
      <p:ext uri="{BB962C8B-B14F-4D97-AF65-F5344CB8AC3E}">
        <p14:creationId xmlns:p14="http://schemas.microsoft.com/office/powerpoint/2010/main" val="2080069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D088AC-6969-B26F-47A4-DDAF74B0E72C}"/>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4" name="Footer Placeholder 3">
            <a:extLst>
              <a:ext uri="{FF2B5EF4-FFF2-40B4-BE49-F238E27FC236}">
                <a16:creationId xmlns:a16="http://schemas.microsoft.com/office/drawing/2014/main" id="{92D4A708-7942-97B1-CEEA-0EF19B6FF489}"/>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5" name="Slide Number Placeholder 4">
            <a:extLst>
              <a:ext uri="{FF2B5EF4-FFF2-40B4-BE49-F238E27FC236}">
                <a16:creationId xmlns:a16="http://schemas.microsoft.com/office/drawing/2014/main" id="{DA76F6B6-0F0A-4548-B58F-EA68FFF21B1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A73AD52-3E56-4710-8FAF-E5F8B87BA3FC}" type="slidenum">
              <a:rPr lang="en-US" altLang="en-US"/>
              <a:pPr/>
              <a:t>‹#›</a:t>
            </a:fld>
            <a:endParaRPr lang="en-US" altLang="en-US"/>
          </a:p>
        </p:txBody>
      </p:sp>
    </p:spTree>
    <p:extLst>
      <p:ext uri="{BB962C8B-B14F-4D97-AF65-F5344CB8AC3E}">
        <p14:creationId xmlns:p14="http://schemas.microsoft.com/office/powerpoint/2010/main" val="2051572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118C-583B-F503-F44E-972E3D06C0FA}"/>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3" name="Footer Placeholder 2">
            <a:extLst>
              <a:ext uri="{FF2B5EF4-FFF2-40B4-BE49-F238E27FC236}">
                <a16:creationId xmlns:a16="http://schemas.microsoft.com/office/drawing/2014/main" id="{12C12BD8-EE66-0D42-6DF9-C7A0E8CB4DDF}"/>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4" name="Slide Number Placeholder 3">
            <a:extLst>
              <a:ext uri="{FF2B5EF4-FFF2-40B4-BE49-F238E27FC236}">
                <a16:creationId xmlns:a16="http://schemas.microsoft.com/office/drawing/2014/main" id="{69E9DA64-A6BF-90B9-3ACA-6A7D1AB235F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E697708-41D6-43E6-83BA-4AE7D9616401}" type="slidenum">
              <a:rPr lang="en-US" altLang="en-US"/>
              <a:pPr/>
              <a:t>‹#›</a:t>
            </a:fld>
            <a:endParaRPr lang="en-US" altLang="en-US"/>
          </a:p>
        </p:txBody>
      </p:sp>
    </p:spTree>
    <p:extLst>
      <p:ext uri="{BB962C8B-B14F-4D97-AF65-F5344CB8AC3E}">
        <p14:creationId xmlns:p14="http://schemas.microsoft.com/office/powerpoint/2010/main" val="2929050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9E1A128-399E-08CA-44DE-0A67D35CD4B9}"/>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6" name="Footer Placeholder 5">
            <a:extLst>
              <a:ext uri="{FF2B5EF4-FFF2-40B4-BE49-F238E27FC236}">
                <a16:creationId xmlns:a16="http://schemas.microsoft.com/office/drawing/2014/main" id="{6BA2CCA7-4762-8C4C-99FB-ACA47BB138EB}"/>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7" name="Slide Number Placeholder 6">
            <a:extLst>
              <a:ext uri="{FF2B5EF4-FFF2-40B4-BE49-F238E27FC236}">
                <a16:creationId xmlns:a16="http://schemas.microsoft.com/office/drawing/2014/main" id="{34D93B24-C3FF-039A-42D7-8452CE8FB44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8804E08-1611-492D-BCE5-F1836361C6FB}" type="slidenum">
              <a:rPr lang="en-US" altLang="en-US"/>
              <a:pPr/>
              <a:t>‹#›</a:t>
            </a:fld>
            <a:endParaRPr lang="en-US" altLang="en-US"/>
          </a:p>
        </p:txBody>
      </p:sp>
    </p:spTree>
    <p:extLst>
      <p:ext uri="{BB962C8B-B14F-4D97-AF65-F5344CB8AC3E}">
        <p14:creationId xmlns:p14="http://schemas.microsoft.com/office/powerpoint/2010/main" val="610152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D7C57DE-3986-8A58-DD6E-5D4983664055}"/>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6" name="Footer Placeholder 5">
            <a:extLst>
              <a:ext uri="{FF2B5EF4-FFF2-40B4-BE49-F238E27FC236}">
                <a16:creationId xmlns:a16="http://schemas.microsoft.com/office/drawing/2014/main" id="{454D8394-0F7F-44FB-6CD2-F90C7CED0928}"/>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7" name="Slide Number Placeholder 6">
            <a:extLst>
              <a:ext uri="{FF2B5EF4-FFF2-40B4-BE49-F238E27FC236}">
                <a16:creationId xmlns:a16="http://schemas.microsoft.com/office/drawing/2014/main" id="{3F30BD51-20F6-0670-AE36-EFD33558385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A3E7D01-5A19-4440-BFBB-F19F13C7D152}" type="slidenum">
              <a:rPr lang="en-US" altLang="en-US"/>
              <a:pPr/>
              <a:t>‹#›</a:t>
            </a:fld>
            <a:endParaRPr lang="en-US" altLang="en-US"/>
          </a:p>
        </p:txBody>
      </p:sp>
    </p:spTree>
    <p:extLst>
      <p:ext uri="{BB962C8B-B14F-4D97-AF65-F5344CB8AC3E}">
        <p14:creationId xmlns:p14="http://schemas.microsoft.com/office/powerpoint/2010/main" val="2360932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5916-656C-474D-9F9B-EEA5A43DBB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5A29F3-9F33-3248-B97A-D1228D68D5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FFCD728-EF5A-EE4C-A694-E6FDF714B88B}"/>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5" name="Footer Placeholder 4">
            <a:extLst>
              <a:ext uri="{FF2B5EF4-FFF2-40B4-BE49-F238E27FC236}">
                <a16:creationId xmlns:a16="http://schemas.microsoft.com/office/drawing/2014/main" id="{87021C04-064F-4F4B-9178-3720500CB6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2C09F8-A395-D444-AE1F-C06D980E4992}"/>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92609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40864-3F10-9374-7D33-A364311926C1}"/>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5" name="Footer Placeholder 4">
            <a:extLst>
              <a:ext uri="{FF2B5EF4-FFF2-40B4-BE49-F238E27FC236}">
                <a16:creationId xmlns:a16="http://schemas.microsoft.com/office/drawing/2014/main" id="{829566EC-5D05-8054-9D37-F296461BE3F2}"/>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CBB3D573-6D99-58F3-355A-C4C0992AEB1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C0B4273-94DF-4F3A-8E91-0FB68A4B5F7F}" type="slidenum">
              <a:rPr lang="en-US" altLang="en-US"/>
              <a:pPr/>
              <a:t>‹#›</a:t>
            </a:fld>
            <a:endParaRPr lang="en-US" altLang="en-US"/>
          </a:p>
        </p:txBody>
      </p:sp>
    </p:spTree>
    <p:extLst>
      <p:ext uri="{BB962C8B-B14F-4D97-AF65-F5344CB8AC3E}">
        <p14:creationId xmlns:p14="http://schemas.microsoft.com/office/powerpoint/2010/main" val="1053455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B3C3D-D1F3-B7B7-DAF5-D17B1801F7D0}"/>
              </a:ext>
            </a:extLst>
          </p:cNvPr>
          <p:cNvSpPr>
            <a:spLocks noGrp="1"/>
          </p:cNvSpPr>
          <p:nvPr>
            <p:ph type="dt" sz="half" idx="10"/>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fld id="{05A9603E-BC06-4633-ADD6-A79126CFCB3C}" type="datetimeFigureOut">
              <a:rPr lang="en-US"/>
              <a:pPr>
                <a:defRPr/>
              </a:pPr>
              <a:t>12/18/2023</a:t>
            </a:fld>
            <a:endParaRPr lang="en-US"/>
          </a:p>
        </p:txBody>
      </p:sp>
      <p:sp>
        <p:nvSpPr>
          <p:cNvPr id="5" name="Footer Placeholder 4">
            <a:extLst>
              <a:ext uri="{FF2B5EF4-FFF2-40B4-BE49-F238E27FC236}">
                <a16:creationId xmlns:a16="http://schemas.microsoft.com/office/drawing/2014/main" id="{70CA4465-FC0D-3C94-7520-3B989084DCBC}"/>
              </a:ext>
            </a:extLst>
          </p:cNvPr>
          <p:cNvSpPr>
            <a:spLocks noGrp="1"/>
          </p:cNvSpPr>
          <p:nvPr>
            <p:ph type="ftr" sz="quarter" idx="11"/>
          </p:nvPr>
        </p:nvSpPr>
        <p:spPr/>
        <p:txBody>
          <a:bodyPr/>
          <a:lstStyle>
            <a:lvl1pPr eaLnBrk="0" fontAlgn="base" hangingPunct="0">
              <a:spcBef>
                <a:spcPct val="0"/>
              </a:spcBef>
              <a:spcAft>
                <a:spcPct val="0"/>
              </a:spcAft>
              <a:defRPr>
                <a:latin typeface="Arial" charset="0"/>
                <a:ea typeface="ＭＳ Ｐゴシック" pitchFamily="-96" charset="-128"/>
              </a:defRPr>
            </a:lvl1pPr>
          </a:lstStyle>
          <a:p>
            <a:pPr>
              <a:defRPr/>
            </a:pPr>
            <a:endParaRPr lang="en-US"/>
          </a:p>
        </p:txBody>
      </p:sp>
      <p:sp>
        <p:nvSpPr>
          <p:cNvPr id="6" name="Slide Number Placeholder 5">
            <a:extLst>
              <a:ext uri="{FF2B5EF4-FFF2-40B4-BE49-F238E27FC236}">
                <a16:creationId xmlns:a16="http://schemas.microsoft.com/office/drawing/2014/main" id="{801DCBA9-9F08-106D-6C3A-B42B81FF1F2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415EDB3-E1DF-48D6-AFDE-E505EF73A8A1}" type="slidenum">
              <a:rPr lang="en-US" altLang="en-US"/>
              <a:pPr/>
              <a:t>‹#›</a:t>
            </a:fld>
            <a:endParaRPr lang="en-US" altLang="en-US"/>
          </a:p>
        </p:txBody>
      </p:sp>
    </p:spTree>
    <p:extLst>
      <p:ext uri="{BB962C8B-B14F-4D97-AF65-F5344CB8AC3E}">
        <p14:creationId xmlns:p14="http://schemas.microsoft.com/office/powerpoint/2010/main" val="29102453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0" y="685800"/>
            <a:ext cx="9956800" cy="762000"/>
          </a:xfrm>
        </p:spPr>
        <p:txBody>
          <a:bodyPr/>
          <a:lstStyle/>
          <a:p>
            <a:r>
              <a:rPr lang="en-US"/>
              <a:t>Click to edit Master title style</a:t>
            </a:r>
          </a:p>
        </p:txBody>
      </p:sp>
      <p:sp>
        <p:nvSpPr>
          <p:cNvPr id="3" name="Content Placeholder 2"/>
          <p:cNvSpPr>
            <a:spLocks noGrp="1"/>
          </p:cNvSpPr>
          <p:nvPr>
            <p:ph sz="quarter" idx="1"/>
          </p:nvPr>
        </p:nvSpPr>
        <p:spPr>
          <a:xfrm>
            <a:off x="1727200" y="1905000"/>
            <a:ext cx="4826000" cy="2033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727200" y="4090991"/>
            <a:ext cx="48260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756400" y="1905000"/>
            <a:ext cx="48260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2593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2927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40679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2278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7695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5917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6414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28553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F5953-A596-6F43-B351-BC9EB8276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05EA38-8924-7446-9810-06996F27F55D}"/>
              </a:ext>
            </a:extLst>
          </p:cNvPr>
          <p:cNvSpPr>
            <a:spLocks noGrp="1"/>
          </p:cNvSpPr>
          <p:nvPr>
            <p:ph sz="half" idx="1"/>
          </p:nvPr>
        </p:nvSpPr>
        <p:spPr>
          <a:xfrm>
            <a:off x="838200" y="2971801"/>
            <a:ext cx="5181600" cy="3205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4D8703-D613-0F44-B0AD-C6725D8980F8}"/>
              </a:ext>
            </a:extLst>
          </p:cNvPr>
          <p:cNvSpPr>
            <a:spLocks noGrp="1"/>
          </p:cNvSpPr>
          <p:nvPr>
            <p:ph sz="half" idx="2"/>
          </p:nvPr>
        </p:nvSpPr>
        <p:spPr>
          <a:xfrm>
            <a:off x="6172200" y="2971801"/>
            <a:ext cx="5181600" cy="3205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AE9DB9-6B8C-FE4E-8B8B-4FE6941BAF1B}"/>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6" name="Footer Placeholder 5">
            <a:extLst>
              <a:ext uri="{FF2B5EF4-FFF2-40B4-BE49-F238E27FC236}">
                <a16:creationId xmlns:a16="http://schemas.microsoft.com/office/drawing/2014/main" id="{A387CC4B-BA52-C649-8BD1-C1C22C19D7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DFA22B-FD04-2248-BDD6-E247EDFC368E}"/>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4144508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136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9104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58829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9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0776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0" y="685800"/>
            <a:ext cx="9956800" cy="762000"/>
          </a:xfrm>
        </p:spPr>
        <p:txBody>
          <a:bodyPr/>
          <a:lstStyle/>
          <a:p>
            <a:r>
              <a:rPr lang="en-US"/>
              <a:t>Click to edit Master title style</a:t>
            </a:r>
          </a:p>
        </p:txBody>
      </p:sp>
      <p:sp>
        <p:nvSpPr>
          <p:cNvPr id="3" name="Text Placeholder 2"/>
          <p:cNvSpPr>
            <a:spLocks noGrp="1"/>
          </p:cNvSpPr>
          <p:nvPr>
            <p:ph type="body" sz="half" idx="1"/>
          </p:nvPr>
        </p:nvSpPr>
        <p:spPr>
          <a:xfrm>
            <a:off x="1727200" y="1905000"/>
            <a:ext cx="48260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756400" y="1905000"/>
            <a:ext cx="4826000" cy="2033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756400" y="4091141"/>
            <a:ext cx="48260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2848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7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0026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8737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5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8760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00039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615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A820D-E8E0-C84A-8931-5367DD3BBEC3}"/>
              </a:ext>
            </a:extLst>
          </p:cNvPr>
          <p:cNvSpPr>
            <a:spLocks noGrp="1"/>
          </p:cNvSpPr>
          <p:nvPr>
            <p:ph type="title"/>
          </p:nvPr>
        </p:nvSpPr>
        <p:spPr>
          <a:xfrm>
            <a:off x="839788" y="14954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90D8A9-1772-F041-BC31-75501576613F}"/>
              </a:ext>
            </a:extLst>
          </p:cNvPr>
          <p:cNvSpPr>
            <a:spLocks noGrp="1"/>
          </p:cNvSpPr>
          <p:nvPr>
            <p:ph type="body" idx="1"/>
          </p:nvPr>
        </p:nvSpPr>
        <p:spPr>
          <a:xfrm>
            <a:off x="839788" y="28114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FF9798-E3DE-A04C-9F29-006817C084F5}"/>
              </a:ext>
            </a:extLst>
          </p:cNvPr>
          <p:cNvSpPr>
            <a:spLocks noGrp="1"/>
          </p:cNvSpPr>
          <p:nvPr>
            <p:ph sz="half" idx="2"/>
          </p:nvPr>
        </p:nvSpPr>
        <p:spPr>
          <a:xfrm>
            <a:off x="839788" y="3635375"/>
            <a:ext cx="5157787" cy="25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247166-3AE4-D94D-AAB5-903A8D40D9B9}"/>
              </a:ext>
            </a:extLst>
          </p:cNvPr>
          <p:cNvSpPr>
            <a:spLocks noGrp="1"/>
          </p:cNvSpPr>
          <p:nvPr>
            <p:ph type="body" sz="quarter" idx="3"/>
          </p:nvPr>
        </p:nvSpPr>
        <p:spPr>
          <a:xfrm>
            <a:off x="6172200" y="28114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279A7D-ECD1-5641-9D6C-85F12E974AA5}"/>
              </a:ext>
            </a:extLst>
          </p:cNvPr>
          <p:cNvSpPr>
            <a:spLocks noGrp="1"/>
          </p:cNvSpPr>
          <p:nvPr>
            <p:ph sz="quarter" idx="4"/>
          </p:nvPr>
        </p:nvSpPr>
        <p:spPr>
          <a:xfrm>
            <a:off x="6172200" y="3635375"/>
            <a:ext cx="5183188" cy="25368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D05B86-A40C-904F-83D7-A1444B8666D7}"/>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8" name="Footer Placeholder 7">
            <a:extLst>
              <a:ext uri="{FF2B5EF4-FFF2-40B4-BE49-F238E27FC236}">
                <a16:creationId xmlns:a16="http://schemas.microsoft.com/office/drawing/2014/main" id="{2D80D8A5-B051-1E45-8591-E39857C7FD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915994-AD44-3745-83B4-B6260C216018}"/>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3175578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3199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198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2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5087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0229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44961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9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9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4493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9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1E7A5E-9E8D-4899-94FB-0E7B02AD245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06441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122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35367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49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41B7-D835-824B-97E8-5FD9A59C2F6C}"/>
              </a:ext>
            </a:extLst>
          </p:cNvPr>
          <p:cNvSpPr>
            <a:spLocks noGrp="1"/>
          </p:cNvSpPr>
          <p:nvPr>
            <p:ph type="title"/>
          </p:nvPr>
        </p:nvSpPr>
        <p:spPr>
          <a:xfrm>
            <a:off x="838200" y="17621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9529DA98-F249-6E47-A7FB-4E8737DA558C}"/>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4" name="Footer Placeholder 3">
            <a:extLst>
              <a:ext uri="{FF2B5EF4-FFF2-40B4-BE49-F238E27FC236}">
                <a16:creationId xmlns:a16="http://schemas.microsoft.com/office/drawing/2014/main" id="{6E9F84AB-EFDC-3D49-A41B-E3060FB4AA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ADD9F6-EF98-FE4A-A35D-279A3AB8AA40}"/>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26355546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797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37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314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9823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9542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96"/>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3468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329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9ACEAC-E56A-4B9A-8C7E-6C7AE36841B8}"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1A4880-F20B-485F-BA92-D47373CE42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3259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D12BEE-386D-5E42-91F1-723AB6A91D49}"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3368296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12BEE-386D-5E42-91F1-723AB6A91D49}"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4260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528350-744C-C147-A4B9-4A0115F3B37D}"/>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3" name="Footer Placeholder 2">
            <a:extLst>
              <a:ext uri="{FF2B5EF4-FFF2-40B4-BE49-F238E27FC236}">
                <a16:creationId xmlns:a16="http://schemas.microsoft.com/office/drawing/2014/main" id="{5AB128D4-9CE0-8943-9E9A-E4088CD07E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CABCAA8-7762-8040-A21D-CCAC56EDA38C}"/>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2130808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D12BEE-386D-5E42-91F1-723AB6A91D49}"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8120050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D12BEE-386D-5E42-91F1-723AB6A91D49}"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30272281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D12BEE-386D-5E42-91F1-723AB6A91D49}"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14966346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D12BEE-386D-5E42-91F1-723AB6A91D49}"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21055038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12BEE-386D-5E42-91F1-723AB6A91D49}"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520388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6"/>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D12BEE-386D-5E42-91F1-723AB6A91D49}"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6096953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D12BEE-386D-5E42-91F1-723AB6A91D49}"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4511435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12BEE-386D-5E42-91F1-723AB6A91D49}"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851647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D12BEE-386D-5E42-91F1-723AB6A91D49}"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649010-DF21-D948-8B6C-B4099FE914B6}" type="slidenum">
              <a:rPr lang="en-US" smtClean="0"/>
              <a:t>‹#›</a:t>
            </a:fld>
            <a:endParaRPr lang="en-US"/>
          </a:p>
        </p:txBody>
      </p:sp>
    </p:spTree>
    <p:extLst>
      <p:ext uri="{BB962C8B-B14F-4D97-AF65-F5344CB8AC3E}">
        <p14:creationId xmlns:p14="http://schemas.microsoft.com/office/powerpoint/2010/main" val="11082850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079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B02A-9DAE-A34C-BFC2-B6F32EF356E1}"/>
              </a:ext>
            </a:extLst>
          </p:cNvPr>
          <p:cNvSpPr>
            <a:spLocks noGrp="1"/>
          </p:cNvSpPr>
          <p:nvPr>
            <p:ph type="title"/>
          </p:nvPr>
        </p:nvSpPr>
        <p:spPr>
          <a:xfrm>
            <a:off x="839788" y="13589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12FFA0-0470-1046-A9C6-E429EF4A8E46}"/>
              </a:ext>
            </a:extLst>
          </p:cNvPr>
          <p:cNvSpPr>
            <a:spLocks noGrp="1"/>
          </p:cNvSpPr>
          <p:nvPr>
            <p:ph idx="1"/>
          </p:nvPr>
        </p:nvSpPr>
        <p:spPr>
          <a:xfrm>
            <a:off x="5183188" y="1889125"/>
            <a:ext cx="6172200" cy="4181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F32214-813C-2E48-B870-BC7032AC1281}"/>
              </a:ext>
            </a:extLst>
          </p:cNvPr>
          <p:cNvSpPr>
            <a:spLocks noGrp="1"/>
          </p:cNvSpPr>
          <p:nvPr>
            <p:ph type="body" sz="half" idx="2"/>
          </p:nvPr>
        </p:nvSpPr>
        <p:spPr>
          <a:xfrm>
            <a:off x="839788" y="2959100"/>
            <a:ext cx="3932237" cy="31115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0A3529-5F0D-F24D-AEE1-BDE6597D8EF4}"/>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6" name="Footer Placeholder 5">
            <a:extLst>
              <a:ext uri="{FF2B5EF4-FFF2-40B4-BE49-F238E27FC236}">
                <a16:creationId xmlns:a16="http://schemas.microsoft.com/office/drawing/2014/main" id="{5D17E15D-BFA5-F348-957F-60F93E8B69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B217D-FF9C-B54F-86B8-C8AEAE6DD2EB}"/>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31186043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3963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9448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5"/>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5"/>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9304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7"/>
            <a:ext cx="5389033"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9634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4305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24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3"/>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969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3855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952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9"/>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9"/>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8BC45-0B17-6B42-A32D-0E5B56160C0F}" type="datetimeFigureOut">
              <a:rPr lang="en-US" smtClean="0">
                <a:solidFill>
                  <a:prstClr val="black">
                    <a:tint val="75000"/>
                  </a:prstClr>
                </a:solidFill>
              </a:rPr>
              <a:pPr/>
              <a:t>12/18/2023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D2166E-935E-A144-BFFB-F4EA7F0017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71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A494-EC91-9A4A-AEE9-C0A3E78F48FC}"/>
              </a:ext>
            </a:extLst>
          </p:cNvPr>
          <p:cNvSpPr>
            <a:spLocks noGrp="1"/>
          </p:cNvSpPr>
          <p:nvPr>
            <p:ph type="title"/>
          </p:nvPr>
        </p:nvSpPr>
        <p:spPr>
          <a:xfrm>
            <a:off x="839788" y="1473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2AE72E-E600-554A-8A17-355E64F51914}"/>
              </a:ext>
            </a:extLst>
          </p:cNvPr>
          <p:cNvSpPr>
            <a:spLocks noGrp="1"/>
          </p:cNvSpPr>
          <p:nvPr>
            <p:ph type="pic" idx="1"/>
          </p:nvPr>
        </p:nvSpPr>
        <p:spPr>
          <a:xfrm>
            <a:off x="5183188" y="2003425"/>
            <a:ext cx="6172200" cy="3902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A9D03D-F6FB-7E47-88BD-FA648EA6189B}"/>
              </a:ext>
            </a:extLst>
          </p:cNvPr>
          <p:cNvSpPr>
            <a:spLocks noGrp="1"/>
          </p:cNvSpPr>
          <p:nvPr>
            <p:ph type="body" sz="half" idx="2"/>
          </p:nvPr>
        </p:nvSpPr>
        <p:spPr>
          <a:xfrm>
            <a:off x="839788" y="3073400"/>
            <a:ext cx="3932237" cy="30517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80688E-D47F-BA40-AEF4-3BB2AEE3AF12}"/>
              </a:ext>
            </a:extLst>
          </p:cNvPr>
          <p:cNvSpPr>
            <a:spLocks noGrp="1"/>
          </p:cNvSpPr>
          <p:nvPr>
            <p:ph type="dt" sz="half" idx="10"/>
          </p:nvPr>
        </p:nvSpPr>
        <p:spPr/>
        <p:txBody>
          <a:bodyPr/>
          <a:lstStyle/>
          <a:p>
            <a:fld id="{0F1FC121-4A38-CB4C-A58F-C956F17EAC0C}" type="datetimeFigureOut">
              <a:rPr lang="en-US" smtClean="0"/>
              <a:t>12/18/2023</a:t>
            </a:fld>
            <a:endParaRPr lang="en-US"/>
          </a:p>
        </p:txBody>
      </p:sp>
      <p:sp>
        <p:nvSpPr>
          <p:cNvPr id="6" name="Footer Placeholder 5">
            <a:extLst>
              <a:ext uri="{FF2B5EF4-FFF2-40B4-BE49-F238E27FC236}">
                <a16:creationId xmlns:a16="http://schemas.microsoft.com/office/drawing/2014/main" id="{809361D5-A613-F54B-A9E1-3732575F8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4199F6-37EF-7844-9748-77658030FBC7}"/>
              </a:ext>
            </a:extLst>
          </p:cNvPr>
          <p:cNvSpPr>
            <a:spLocks noGrp="1"/>
          </p:cNvSpPr>
          <p:nvPr>
            <p:ph type="sldNum" sz="quarter" idx="12"/>
          </p:nvPr>
        </p:nvSpPr>
        <p:spPr/>
        <p:txBody>
          <a:bodyPr/>
          <a:lstStyle/>
          <a:p>
            <a:fld id="{468FF7BF-58E3-8E47-834D-D46EEA1B4713}" type="slidenum">
              <a:rPr lang="en-US" smtClean="0"/>
              <a:t>‹#›</a:t>
            </a:fld>
            <a:endParaRPr lang="en-US"/>
          </a:p>
        </p:txBody>
      </p:sp>
    </p:spTree>
    <p:extLst>
      <p:ext uri="{BB962C8B-B14F-4D97-AF65-F5344CB8AC3E}">
        <p14:creationId xmlns:p14="http://schemas.microsoft.com/office/powerpoint/2010/main" val="16756493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nterior Theme">
    <p:spTree>
      <p:nvGrpSpPr>
        <p:cNvPr id="1" name=""/>
        <p:cNvGrpSpPr/>
        <p:nvPr/>
      </p:nvGrpSpPr>
      <p:grpSpPr>
        <a:xfrm>
          <a:off x="0" y="0"/>
          <a:ext cx="0" cy="0"/>
          <a:chOff x="0" y="0"/>
          <a:chExt cx="0" cy="0"/>
        </a:xfrm>
      </p:grpSpPr>
      <p:sp>
        <p:nvSpPr>
          <p:cNvPr id="5" name="Title 1"/>
          <p:cNvSpPr>
            <a:spLocks noGrp="1"/>
          </p:cNvSpPr>
          <p:nvPr>
            <p:ph type="title"/>
          </p:nvPr>
        </p:nvSpPr>
        <p:spPr>
          <a:xfrm>
            <a:off x="741904" y="1433682"/>
            <a:ext cx="10583113" cy="403957"/>
          </a:xfrm>
          <a:prstGeom prst="rect">
            <a:avLst/>
          </a:prstGeom>
        </p:spPr>
        <p:txBody>
          <a:bodyPr wrap="square">
            <a:spAutoFit/>
          </a:bodyPr>
          <a:lstStyle>
            <a:lvl1pPr>
              <a:defRPr sz="2025">
                <a:solidFill>
                  <a:srgbClr val="0076C0"/>
                </a:solidFill>
              </a:defRPr>
            </a:lvl1pPr>
          </a:lstStyle>
          <a:p>
            <a:r>
              <a:rPr lang="en-US" dirty="0"/>
              <a:t>Click to edit Master title style</a:t>
            </a:r>
          </a:p>
        </p:txBody>
      </p:sp>
      <p:sp>
        <p:nvSpPr>
          <p:cNvPr id="6" name="Text Placeholder 4"/>
          <p:cNvSpPr>
            <a:spLocks noGrp="1"/>
          </p:cNvSpPr>
          <p:nvPr>
            <p:ph type="body" sz="quarter" idx="11"/>
          </p:nvPr>
        </p:nvSpPr>
        <p:spPr>
          <a:xfrm>
            <a:off x="741904" y="2328320"/>
            <a:ext cx="10583113" cy="3984488"/>
          </a:xfrm>
          <a:prstGeom prst="rect">
            <a:avLst/>
          </a:prstGeom>
        </p:spPr>
        <p:txBody>
          <a:bodyPr>
            <a:normAutofit/>
          </a:bodyPr>
          <a:lstStyle>
            <a:lvl1pPr>
              <a:lnSpc>
                <a:spcPct val="120000"/>
              </a:lnSpc>
              <a:defRPr sz="1200"/>
            </a:lvl1pPr>
            <a:lvl2pPr>
              <a:lnSpc>
                <a:spcPct val="120000"/>
              </a:lnSpc>
              <a:defRPr sz="1200"/>
            </a:lvl2pPr>
            <a:lvl3pPr>
              <a:lnSpc>
                <a:spcPct val="120000"/>
              </a:lnSpc>
              <a:defRPr sz="12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7"/>
          <p:cNvSpPr>
            <a:spLocks noGrp="1"/>
          </p:cNvSpPr>
          <p:nvPr>
            <p:ph type="body" sz="quarter" idx="12" hasCustomPrompt="1"/>
          </p:nvPr>
        </p:nvSpPr>
        <p:spPr>
          <a:xfrm>
            <a:off x="742951" y="1894867"/>
            <a:ext cx="10582100" cy="433452"/>
          </a:xfrm>
          <a:prstGeom prst="rect">
            <a:avLst/>
          </a:prstGeom>
        </p:spPr>
        <p:txBody>
          <a:bodyPr/>
          <a:lstStyle>
            <a:lvl1pPr marL="0" indent="0">
              <a:buNone/>
              <a:defRPr sz="1425">
                <a:solidFill>
                  <a:srgbClr val="7E8082"/>
                </a:solidFill>
                <a:latin typeface="Arial"/>
                <a:cs typeface="Arial"/>
              </a:defRPr>
            </a:lvl1pPr>
          </a:lstStyle>
          <a:p>
            <a:pPr lvl="0"/>
            <a:r>
              <a:rPr lang="en-US" dirty="0"/>
              <a:t>Click to add subhead</a:t>
            </a:r>
          </a:p>
        </p:txBody>
      </p:sp>
      <p:sp>
        <p:nvSpPr>
          <p:cNvPr id="13" name="Slide Number Placeholder 54"/>
          <p:cNvSpPr>
            <a:spLocks noGrp="1"/>
          </p:cNvSpPr>
          <p:nvPr>
            <p:ph type="sldNum" sz="quarter" idx="4"/>
          </p:nvPr>
        </p:nvSpPr>
        <p:spPr>
          <a:xfrm>
            <a:off x="728441" y="6312809"/>
            <a:ext cx="10583113" cy="253916"/>
          </a:xfrm>
          <a:prstGeom prst="rect">
            <a:avLst/>
          </a:prstGeom>
        </p:spPr>
        <p:txBody>
          <a:bodyPr vert="horz" wrap="square" lIns="91440" tIns="45720" rIns="0" bIns="45720" rtlCol="0" anchor="t">
            <a:spAutoFit/>
          </a:bodyPr>
          <a:lstStyle>
            <a:lvl1pPr algn="r">
              <a:defRPr sz="675" b="1">
                <a:solidFill>
                  <a:schemeClr val="tx1">
                    <a:tint val="75000"/>
                  </a:schemeClr>
                </a:solidFill>
                <a:latin typeface="Arial"/>
                <a:cs typeface="Arial"/>
              </a:defRPr>
            </a:lvl1pPr>
          </a:lstStyle>
          <a:p>
            <a:fld id="{EBF8F0A1-70A7-9C4E-A30D-02991538A3BE}" type="slidenum">
              <a:rPr lang="en-US" sz="600" smtClean="0">
                <a:solidFill>
                  <a:srgbClr val="1E3565"/>
                </a:solidFill>
              </a:rPr>
              <a:pPr/>
              <a:t>‹#›</a:t>
            </a:fld>
            <a:r>
              <a:rPr lang="en-US" sz="863" dirty="0"/>
              <a:t>  </a:t>
            </a:r>
            <a:r>
              <a:rPr lang="en-US" sz="1050" dirty="0"/>
              <a:t>ASTMH 2014 Mid-Year Council Meeting</a:t>
            </a:r>
            <a:r>
              <a:rPr lang="en-US" sz="938" b="0" dirty="0">
                <a:solidFill>
                  <a:srgbClr val="0076C0"/>
                </a:solidFill>
              </a:rPr>
              <a:t>|</a:t>
            </a:r>
            <a:r>
              <a:rPr lang="en-US" sz="225" dirty="0">
                <a:solidFill>
                  <a:srgbClr val="0076C0"/>
                </a:solidFill>
              </a:rPr>
              <a:t>)</a:t>
            </a:r>
          </a:p>
        </p:txBody>
      </p:sp>
    </p:spTree>
    <p:extLst>
      <p:ext uri="{BB962C8B-B14F-4D97-AF65-F5344CB8AC3E}">
        <p14:creationId xmlns:p14="http://schemas.microsoft.com/office/powerpoint/2010/main" val="1573755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A221A99-C8E0-A747-9B35-8ADBD92E9680}"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2326517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221A99-C8E0-A747-9B35-8ADBD92E9680}"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3756906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221A99-C8E0-A747-9B35-8ADBD92E9680}"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16924004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221A99-C8E0-A747-9B35-8ADBD92E9680}"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20575674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221A99-C8E0-A747-9B35-8ADBD92E9680}"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10322087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221A99-C8E0-A747-9B35-8ADBD92E9680}"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30323480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221A99-C8E0-A747-9B35-8ADBD92E9680}"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4106114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221A99-C8E0-A747-9B35-8ADBD92E9680}"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39977746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221A99-C8E0-A747-9B35-8ADBD92E9680}"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029A91-5046-7943-BE9B-45BAEBD23F48}" type="slidenum">
              <a:rPr lang="en-US" smtClean="0"/>
              <a:t>‹#›</a:t>
            </a:fld>
            <a:endParaRPr lang="en-US"/>
          </a:p>
        </p:txBody>
      </p:sp>
    </p:spTree>
    <p:extLst>
      <p:ext uri="{BB962C8B-B14F-4D97-AF65-F5344CB8AC3E}">
        <p14:creationId xmlns:p14="http://schemas.microsoft.com/office/powerpoint/2010/main" val="1532200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4.png"/><Relationship Id="rId5" Type="http://schemas.openxmlformats.org/officeDocument/2006/relationships/slideLayout" Target="../slideLayouts/slideLayout109.xml"/><Relationship Id="rId10" Type="http://schemas.openxmlformats.org/officeDocument/2006/relationships/theme" Target="../theme/theme10.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9.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62204-C110-3049-B617-0BFA35161F12}"/>
              </a:ext>
            </a:extLst>
          </p:cNvPr>
          <p:cNvSpPr>
            <a:spLocks noGrp="1"/>
          </p:cNvSpPr>
          <p:nvPr>
            <p:ph type="title"/>
          </p:nvPr>
        </p:nvSpPr>
        <p:spPr>
          <a:xfrm>
            <a:off x="838200" y="15462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6A817E-DAA8-0B4D-84BF-DFCB5BD6DAC3}"/>
              </a:ext>
            </a:extLst>
          </p:cNvPr>
          <p:cNvSpPr>
            <a:spLocks noGrp="1"/>
          </p:cNvSpPr>
          <p:nvPr>
            <p:ph type="body" idx="1"/>
          </p:nvPr>
        </p:nvSpPr>
        <p:spPr>
          <a:xfrm>
            <a:off x="838200" y="3006725"/>
            <a:ext cx="10515600" cy="31019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AB973-8C94-2A4D-BE0B-B72C8C76A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FC121-4A38-CB4C-A58F-C956F17EAC0C}" type="datetimeFigureOut">
              <a:rPr lang="en-US" smtClean="0"/>
              <a:t>12/18/2023</a:t>
            </a:fld>
            <a:endParaRPr lang="en-US"/>
          </a:p>
        </p:txBody>
      </p:sp>
      <p:sp>
        <p:nvSpPr>
          <p:cNvPr id="6" name="Slide Number Placeholder 5">
            <a:extLst>
              <a:ext uri="{FF2B5EF4-FFF2-40B4-BE49-F238E27FC236}">
                <a16:creationId xmlns:a16="http://schemas.microsoft.com/office/drawing/2014/main" id="{65DC0081-FD3B-D84E-ABD1-4882F16628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FF7BF-58E3-8E47-834D-D46EEA1B4713}" type="slidenum">
              <a:rPr lang="en-US" smtClean="0"/>
              <a:t>‹#›</a:t>
            </a:fld>
            <a:endParaRPr lang="en-US"/>
          </a:p>
        </p:txBody>
      </p:sp>
    </p:spTree>
    <p:extLst>
      <p:ext uri="{BB962C8B-B14F-4D97-AF65-F5344CB8AC3E}">
        <p14:creationId xmlns:p14="http://schemas.microsoft.com/office/powerpoint/2010/main" val="888348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62204-C110-3049-B617-0BFA35161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6A817E-DAA8-0B4D-84BF-DFCB5BD6DAC3}"/>
              </a:ext>
            </a:extLst>
          </p:cNvPr>
          <p:cNvSpPr>
            <a:spLocks noGrp="1"/>
          </p:cNvSpPr>
          <p:nvPr>
            <p:ph type="body" idx="1"/>
          </p:nvPr>
        </p:nvSpPr>
        <p:spPr>
          <a:xfrm>
            <a:off x="838200" y="1825625"/>
            <a:ext cx="10515600" cy="367347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8AB973-8C94-2A4D-BE0B-B72C8C76A3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FC121-4A38-CB4C-A58F-C956F17EAC0C}" type="datetimeFigureOut">
              <a:rPr lang="en-US" smtClean="0"/>
              <a:t>12/18/2023</a:t>
            </a:fld>
            <a:endParaRPr lang="en-US"/>
          </a:p>
        </p:txBody>
      </p:sp>
      <p:sp>
        <p:nvSpPr>
          <p:cNvPr id="6" name="Slide Number Placeholder 5">
            <a:extLst>
              <a:ext uri="{FF2B5EF4-FFF2-40B4-BE49-F238E27FC236}">
                <a16:creationId xmlns:a16="http://schemas.microsoft.com/office/drawing/2014/main" id="{65DC0081-FD3B-D84E-ABD1-4882F16628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FF7BF-58E3-8E47-834D-D46EEA1B4713}" type="slidenum">
              <a:rPr lang="en-US" smtClean="0"/>
              <a:t>‹#›</a:t>
            </a:fld>
            <a:endParaRPr lang="en-US"/>
          </a:p>
        </p:txBody>
      </p:sp>
    </p:spTree>
    <p:extLst>
      <p:ext uri="{BB962C8B-B14F-4D97-AF65-F5344CB8AC3E}">
        <p14:creationId xmlns:p14="http://schemas.microsoft.com/office/powerpoint/2010/main" val="28139626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C7C74-BB52-482E-8EB1-735227877BA5}" type="datetimeFigureOut">
              <a:rPr lang="en-US" smtClean="0"/>
              <a:t>12/18/2023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15A28-4428-4BB7-A626-198C24488D7B}" type="slidenum">
              <a:rPr lang="en-US" smtClean="0"/>
              <a:t>‹#›</a:t>
            </a:fld>
            <a:endParaRPr lang="en-US"/>
          </a:p>
        </p:txBody>
      </p:sp>
    </p:spTree>
    <p:extLst>
      <p:ext uri="{BB962C8B-B14F-4D97-AF65-F5344CB8AC3E}">
        <p14:creationId xmlns:p14="http://schemas.microsoft.com/office/powerpoint/2010/main" val="29917099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754A2E09-BB53-F5C8-A868-0685D674142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46835B91-CE30-5FCA-4577-A2D8999489C3}"/>
              </a:ext>
            </a:extLst>
          </p:cNvPr>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393B588-FC1E-1DD2-E6CC-9DEF54BDFF76}"/>
              </a:ext>
            </a:extLst>
          </p:cNvPr>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ea typeface="+mn-ea"/>
              </a:defRPr>
            </a:lvl1pPr>
          </a:lstStyle>
          <a:p>
            <a:pPr>
              <a:defRPr/>
            </a:pPr>
            <a:fld id="{05A9603E-BC06-4633-ADD6-A79126CFCB3C}" type="datetimeFigureOut">
              <a:rPr lang="en-US"/>
              <a:pPr>
                <a:defRPr/>
              </a:pPr>
              <a:t>12/18/2023</a:t>
            </a:fld>
            <a:endParaRPr lang="en-US"/>
          </a:p>
        </p:txBody>
      </p:sp>
      <p:sp>
        <p:nvSpPr>
          <p:cNvPr id="5" name="Footer Placeholder 4">
            <a:extLst>
              <a:ext uri="{FF2B5EF4-FFF2-40B4-BE49-F238E27FC236}">
                <a16:creationId xmlns:a16="http://schemas.microsoft.com/office/drawing/2014/main" id="{A6238B45-5EDA-9279-46D1-F6A56A6EE8C2}"/>
              </a:ext>
            </a:extLst>
          </p:cNvPr>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A8036EF2-7A8C-C783-31B1-1BD7984A6B05}"/>
              </a:ext>
            </a:extLst>
          </p:cNvPr>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36C431C8-6A1F-4725-8176-13208F757B15}" type="slidenum">
              <a:rPr lang="en-US" altLang="en-US"/>
              <a:pPr/>
              <a:t>‹#›</a:t>
            </a:fld>
            <a:endParaRPr lang="en-US" altLang="en-US"/>
          </a:p>
        </p:txBody>
      </p:sp>
    </p:spTree>
    <p:extLst>
      <p:ext uri="{BB962C8B-B14F-4D97-AF65-F5344CB8AC3E}">
        <p14:creationId xmlns:p14="http://schemas.microsoft.com/office/powerpoint/2010/main" val="385476382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5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77F73-E6E7-498D-B87C-147309AD1D25}"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5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5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3D3F1-EAF6-4C20-B94A-BCDE56B64C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318119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5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68A719-8B53-B34D-9AEE-B7A0B40368C0}" type="datetimeFigureOut">
              <a:rPr lang="en-US" smtClean="0">
                <a:solidFill>
                  <a:prstClr val="black">
                    <a:tint val="75000"/>
                  </a:prstClr>
                </a:solidFill>
              </a:rPr>
              <a:pPr/>
              <a:t>12/18/2023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5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5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FBD49-782C-8240-BC91-91DF9E6E55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7801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59ACEAC-E56A-4B9A-8C7E-6C7AE36841B8}" type="datetimeFigureOut">
              <a:rPr lang="en-US" smtClean="0">
                <a:solidFill>
                  <a:prstClr val="black">
                    <a:tint val="75000"/>
                  </a:prstClr>
                </a:solidFill>
              </a:rPr>
              <a:pPr defTabSz="914400"/>
              <a:t>12/18/2023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51A4880-F20B-485F-BA92-D47373CE42A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53855264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12BEE-386D-5E42-91F1-723AB6A91D49}" type="datetimeFigureOut">
              <a:rPr lang="en-US" smtClean="0"/>
              <a:t>12/18/2023</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649010-DF21-D948-8B6C-B4099FE914B6}" type="slidenum">
              <a:rPr lang="en-US" smtClean="0"/>
              <a:t>‹#›</a:t>
            </a:fld>
            <a:endParaRPr lang="en-US"/>
          </a:p>
        </p:txBody>
      </p:sp>
    </p:spTree>
    <p:extLst>
      <p:ext uri="{BB962C8B-B14F-4D97-AF65-F5344CB8AC3E}">
        <p14:creationId xmlns:p14="http://schemas.microsoft.com/office/powerpoint/2010/main" val="36732599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89"/>
            <a:fld id="{2EE8BC45-0B17-6B42-A32D-0E5B56160C0F}" type="datetimeFigureOut">
              <a:rPr lang="en-US" smtClean="0">
                <a:solidFill>
                  <a:prstClr val="black">
                    <a:tint val="75000"/>
                  </a:prstClr>
                </a:solidFill>
              </a:rPr>
              <a:pPr defTabSz="457189"/>
              <a:t>12/18/2023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18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A4D2166E-935E-A144-BFFB-F4EA7F00174A}" type="slidenum">
              <a:rPr lang="en-US" smtClean="0">
                <a:solidFill>
                  <a:prstClr val="black">
                    <a:tint val="75000"/>
                  </a:prstClr>
                </a:solidFill>
              </a:rPr>
              <a:pPr defTabSz="457189"/>
              <a:t>‹#›</a:t>
            </a:fld>
            <a:endParaRPr lang="en-US">
              <a:solidFill>
                <a:prstClr val="black">
                  <a:tint val="75000"/>
                </a:prstClr>
              </a:solidFill>
            </a:endParaRPr>
          </a:p>
        </p:txBody>
      </p:sp>
    </p:spTree>
    <p:extLst>
      <p:ext uri="{BB962C8B-B14F-4D97-AF65-F5344CB8AC3E}">
        <p14:creationId xmlns:p14="http://schemas.microsoft.com/office/powerpoint/2010/main" val="248268049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221A99-C8E0-A747-9B35-8ADBD92E9680}" type="datetimeFigureOut">
              <a:rPr lang="en-US" smtClean="0"/>
              <a:t>12/18/2023</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29A91-5046-7943-BE9B-45BAEBD23F48}" type="slidenum">
              <a:rPr lang="en-US" smtClean="0"/>
              <a:t>‹#›</a:t>
            </a:fld>
            <a:endParaRPr lang="en-US"/>
          </a:p>
        </p:txBody>
      </p:sp>
    </p:spTree>
    <p:extLst>
      <p:ext uri="{BB962C8B-B14F-4D97-AF65-F5344CB8AC3E}">
        <p14:creationId xmlns:p14="http://schemas.microsoft.com/office/powerpoint/2010/main" val="413182612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79.xml"/><Relationship Id="rId5" Type="http://schemas.openxmlformats.org/officeDocument/2006/relationships/image" Target="../media/image29.jp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68.xml"/><Relationship Id="rId5" Type="http://schemas.openxmlformats.org/officeDocument/2006/relationships/image" Target="../media/image24.emf"/><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emf"/><Relationship Id="rId1" Type="http://schemas.openxmlformats.org/officeDocument/2006/relationships/slideLayout" Target="../slideLayouts/slideLayout6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emf"/><Relationship Id="rId1" Type="http://schemas.openxmlformats.org/officeDocument/2006/relationships/slideLayout" Target="../slideLayouts/slideLayout10.xml"/><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6.emf"/><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6.emf"/><Relationship Id="rId1" Type="http://schemas.openxmlformats.org/officeDocument/2006/relationships/slideLayout" Target="../slideLayouts/slideLayout10.xml"/><Relationship Id="rId5" Type="http://schemas.openxmlformats.org/officeDocument/2006/relationships/image" Target="../media/image55.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6.emf"/><Relationship Id="rId1" Type="http://schemas.openxmlformats.org/officeDocument/2006/relationships/slideLayout" Target="../slideLayouts/slideLayout10.xml"/><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6.xml"/><Relationship Id="rId4" Type="http://schemas.openxmlformats.org/officeDocument/2006/relationships/image" Target="http://sherwood-astmh.informz.net/sherwood-astmh/data/images/Fogarty%20International%20Center%20Logo.png"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10.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6.jpeg"/><Relationship Id="rId1" Type="http://schemas.openxmlformats.org/officeDocument/2006/relationships/slideLayout" Target="../slideLayouts/slideLayout10.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6.jpeg"/><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66.jpeg"/><Relationship Id="rId1" Type="http://schemas.openxmlformats.org/officeDocument/2006/relationships/slideLayout" Target="../slideLayouts/slideLayout10.xml"/><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7.jpg"/><Relationship Id="rId1" Type="http://schemas.openxmlformats.org/officeDocument/2006/relationships/slideLayout" Target="../slideLayouts/slideLayout10.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7.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7.jpg"/><Relationship Id="rId1" Type="http://schemas.openxmlformats.org/officeDocument/2006/relationships/slideLayout" Target="../slideLayouts/slideLayout10.xml"/><Relationship Id="rId5" Type="http://schemas.openxmlformats.org/officeDocument/2006/relationships/image" Target="../media/image88.jpeg"/><Relationship Id="rId4" Type="http://schemas.openxmlformats.org/officeDocument/2006/relationships/image" Target="../media/image87.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77.jp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11.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1.xml"/><Relationship Id="rId6" Type="http://schemas.openxmlformats.org/officeDocument/2006/relationships/image" Target="../media/image100.png"/><Relationship Id="rId5" Type="http://schemas.openxmlformats.org/officeDocument/2006/relationships/image" Target="../media/image99.jpg"/><Relationship Id="rId4" Type="http://schemas.openxmlformats.org/officeDocument/2006/relationships/image" Target="../media/image98.jpg"/><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image" Target="../media/image110.jpg"/><Relationship Id="rId4" Type="http://schemas.openxmlformats.org/officeDocument/2006/relationships/image" Target="../media/image109.jpg"/></Relationships>
</file>

<file path=ppt/slides/_rels/slide4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image" Target="../media/image107.jpg"/><Relationship Id="rId1" Type="http://schemas.openxmlformats.org/officeDocument/2006/relationships/slideLayout" Target="../slideLayouts/slideLayout1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99.jpg"/></Relationships>
</file>

<file path=ppt/slides/_rels/slide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10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33.x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image" Target="../media/image21.jpg"/><Relationship Id="rId1" Type="http://schemas.openxmlformats.org/officeDocument/2006/relationships/slideLayout" Target="../slideLayouts/slideLayout69.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B34A-011E-7F43-9E2F-3DAB68D41682}"/>
              </a:ext>
            </a:extLst>
          </p:cNvPr>
          <p:cNvSpPr>
            <a:spLocks noGrp="1"/>
          </p:cNvSpPr>
          <p:nvPr>
            <p:ph type="ctrTitle"/>
          </p:nvPr>
        </p:nvSpPr>
        <p:spPr>
          <a:xfrm>
            <a:off x="1137920" y="1280160"/>
            <a:ext cx="9601199" cy="5029200"/>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br>
              <a:rPr lang="en-US" sz="4400">
                <a:solidFill>
                  <a:prstClr val="black"/>
                </a:solidFill>
                <a:latin typeface="Calibri" panose="020F0502020204030204"/>
                <a:ea typeface="+mn-ea"/>
                <a:cs typeface="+mn-cs"/>
              </a:rPr>
            </a:br>
            <a:br>
              <a:rPr lang="en-US" sz="4400">
                <a:solidFill>
                  <a:prstClr val="black"/>
                </a:solidFill>
                <a:latin typeface="Calibri" panose="020F0502020204030204"/>
                <a:ea typeface="+mn-ea"/>
                <a:cs typeface="+mn-cs"/>
              </a:rPr>
            </a:br>
            <a:br>
              <a:rPr lang="en-US" sz="4400">
                <a:solidFill>
                  <a:prstClr val="black"/>
                </a:solidFill>
                <a:latin typeface="Calibri" panose="020F0502020204030204"/>
                <a:ea typeface="+mn-ea"/>
                <a:cs typeface="+mn-cs"/>
              </a:rPr>
            </a:br>
            <a:br>
              <a:rPr lang="en-US" sz="4400">
                <a:solidFill>
                  <a:prstClr val="black"/>
                </a:solidFill>
                <a:latin typeface="Calibri" panose="020F0502020204030204"/>
                <a:ea typeface="+mn-ea"/>
                <a:cs typeface="+mn-cs"/>
              </a:rPr>
            </a:br>
            <a:br>
              <a:rPr lang="en-US" sz="4400">
                <a:solidFill>
                  <a:prstClr val="black"/>
                </a:solidFill>
                <a:latin typeface="Calibri" panose="020F0502020204030204"/>
                <a:ea typeface="+mn-ea"/>
                <a:cs typeface="+mn-cs"/>
              </a:rPr>
            </a:br>
            <a:r>
              <a:rPr lang="en-US" sz="4400">
                <a:solidFill>
                  <a:prstClr val="black"/>
                </a:solidFill>
                <a:latin typeface="Calibri" panose="020F0502020204030204"/>
                <a:ea typeface="+mn-ea"/>
                <a:cs typeface="+mn-cs"/>
              </a:rPr>
              <a:t>2023 CEO Report</a:t>
            </a:r>
            <a:br>
              <a:rPr lang="en-US" sz="4400">
                <a:solidFill>
                  <a:prstClr val="black"/>
                </a:solidFill>
                <a:latin typeface="Calibri" panose="020F0502020204030204"/>
                <a:ea typeface="+mn-ea"/>
                <a:cs typeface="+mn-cs"/>
              </a:rPr>
            </a:b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Reflections</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My 13 Years as </a:t>
            </a: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CEO </a:t>
            </a:r>
            <a:b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Karen A. Goraleski</a:t>
            </a:r>
            <a:b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CEO, ASTMH</a:t>
            </a:r>
            <a:b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October 21, 2023</a:t>
            </a:r>
            <a:b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Annual Business Meeting</a:t>
            </a:r>
            <a:b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t>Chicago, Illinois, USA</a:t>
            </a:r>
            <a:br>
              <a:rPr kumimoji="0" lang="en-US" sz="3100" b="0" i="0" u="none" strike="noStrike" kern="1200" cap="none" spc="0" normalizeH="0" baseline="0" noProof="0">
                <a:ln>
                  <a:noFill/>
                </a:ln>
                <a:solidFill>
                  <a:prstClr val="black"/>
                </a:solidFill>
                <a:effectLst/>
                <a:uLnTx/>
                <a:uFillTx/>
                <a:latin typeface="Calibri" panose="020F0502020204030204"/>
                <a:ea typeface="+mn-ea"/>
                <a:cs typeface="+mn-cs"/>
              </a:rPr>
            </a:br>
            <a:endParaRPr lang="en-US" sz="3100" dirty="0">
              <a:latin typeface="+mn-lt"/>
            </a:endParaRPr>
          </a:p>
        </p:txBody>
      </p:sp>
    </p:spTree>
    <p:extLst>
      <p:ext uri="{BB962C8B-B14F-4D97-AF65-F5344CB8AC3E}">
        <p14:creationId xmlns:p14="http://schemas.microsoft.com/office/powerpoint/2010/main" val="3133325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MH-14-PPT-widescreen-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190" y="1714500"/>
            <a:ext cx="9130473" cy="5143500"/>
          </a:xfrm>
          <a:prstGeom prst="rect">
            <a:avLst/>
          </a:prstGeom>
        </p:spPr>
      </p:pic>
      <p:sp>
        <p:nvSpPr>
          <p:cNvPr id="2" name="TextBox 1"/>
          <p:cNvSpPr txBox="1"/>
          <p:nvPr/>
        </p:nvSpPr>
        <p:spPr>
          <a:xfrm>
            <a:off x="3124220" y="167552"/>
            <a:ext cx="8722946" cy="14773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Royal Society of Tropical Medicine and Hygiene Biennial Meeting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Oxford Town Hall -- September 2014   </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89" t="-291" r="12583" b="6822"/>
          <a:stretch/>
        </p:blipFill>
        <p:spPr>
          <a:xfrm>
            <a:off x="6013612" y="1714499"/>
            <a:ext cx="5969196" cy="4384459"/>
          </a:xfrm>
          <a:prstGeom prst="rect">
            <a:avLst/>
          </a:prstGeom>
          <a:ln>
            <a:solidFill>
              <a:schemeClr val="tx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21" y="131223"/>
            <a:ext cx="3064738" cy="3064738"/>
          </a:xfrm>
          <a:prstGeom prst="rect">
            <a:avLst/>
          </a:prstGeom>
        </p:spPr>
      </p:pic>
      <p:sp>
        <p:nvSpPr>
          <p:cNvPr id="9" name="TextBox 8"/>
          <p:cNvSpPr txBox="1"/>
          <p:nvPr/>
        </p:nvSpPr>
        <p:spPr>
          <a:xfrm>
            <a:off x="110337" y="3336252"/>
            <a:ext cx="6027766" cy="291618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Keynote Address: Alan Magill</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“Mind the Gap: Complete Detection, Complete Cure and Complete Transmission Prevention to Accelerate Malaria Eradication”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01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STMH-14-PPT-widescreen-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86" y="-79402"/>
            <a:ext cx="11700769" cy="7409158"/>
          </a:xfrm>
          <a:prstGeom prst="rect">
            <a:avLst/>
          </a:prstGeom>
        </p:spPr>
      </p:pic>
      <p:sp>
        <p:nvSpPr>
          <p:cNvPr id="6" name="TextBox 5"/>
          <p:cNvSpPr txBox="1"/>
          <p:nvPr/>
        </p:nvSpPr>
        <p:spPr>
          <a:xfrm>
            <a:off x="541881" y="1544596"/>
            <a:ext cx="5494726" cy="1015663"/>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Council Picks: </a:t>
            </a:r>
            <a:b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Summer Books and Flicks </a:t>
            </a:r>
          </a:p>
        </p:txBody>
      </p:sp>
      <p:pic>
        <p:nvPicPr>
          <p:cNvPr id="2052" name="Picture 4" descr="The Love Affairs of Nathaniel 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191" y="3936975"/>
            <a:ext cx="2124231" cy="296058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4" name="Picture 6" descr="Boyhoo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3574" y="4898029"/>
            <a:ext cx="4372968" cy="175820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2056" name="Picture 8" descr="http://upload.wikimedia.org/wikipedia/en/1/1a/The_Sweetness_at_the_Bottom_of_the_Pi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589" y="4412235"/>
            <a:ext cx="1638023" cy="24674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8" name="Picture 10" descr="http://www.dvdsreleasedates.com/covers/mandela-long-walk-to-freedom-dvd-cover-8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211" y="3233368"/>
            <a:ext cx="2275978" cy="3234916"/>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2060" name="Picture 12" descr="Why Nations Fail co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41624" y="2560259"/>
            <a:ext cx="1406837" cy="19647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pic>
        <p:nvPicPr>
          <p:cNvPr id="2062" name="Picture 14" descr="http://upload.wikimedia.org/wikipedia/en/f/fc/Ggas_human_soc.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25770" y="972146"/>
            <a:ext cx="2170421" cy="317622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2064" name="Picture 16" descr="http://www.randomhouse.com/rhpg/rc/files/2013/05/Orphan-Masters-Son-with-Pulitzer-Burst.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63198" y="972146"/>
            <a:ext cx="1936084" cy="2986247"/>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2066" name="Picture 18" descr="http://ecx.images-amazon.com/images/I/51qTzgAVaj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69216" y="1743890"/>
            <a:ext cx="1654895" cy="25538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59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MH 15 PPT Widescreen Generic.pdf"/>
          <p:cNvPicPr>
            <a:picLocks noChangeAspect="1"/>
          </p:cNvPicPr>
          <p:nvPr/>
        </p:nvPicPr>
        <p:blipFill rotWithShape="1">
          <a:blip r:embed="rId3">
            <a:extLst>
              <a:ext uri="{28A0092B-C50C-407E-A947-70E740481C1C}">
                <a14:useLocalDpi xmlns:a14="http://schemas.microsoft.com/office/drawing/2010/main" val="0"/>
              </a:ext>
            </a:extLst>
          </a:blip>
          <a:srcRect t="84980"/>
          <a:stretch/>
        </p:blipFill>
        <p:spPr>
          <a:xfrm>
            <a:off x="1518082" y="5857715"/>
            <a:ext cx="10901778" cy="923330"/>
          </a:xfrm>
          <a:prstGeom prst="rect">
            <a:avLst/>
          </a:prstGeom>
        </p:spPr>
      </p:pic>
      <p:sp>
        <p:nvSpPr>
          <p:cNvPr id="3" name="TextBox 2"/>
          <p:cNvSpPr txBox="1"/>
          <p:nvPr/>
        </p:nvSpPr>
        <p:spPr>
          <a:xfrm>
            <a:off x="7146524" y="1799177"/>
            <a:ext cx="413995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Science Diplomacy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131646" y="1816245"/>
            <a:ext cx="5185171" cy="2985433"/>
          </a:xfrm>
          <a:prstGeom prst="rect">
            <a:avLst/>
          </a:prstGeom>
          <a:noFill/>
          <a:ln>
            <a:solidFill>
              <a:srgbClr val="FF00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ASTMH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University of Maryland School of Medicine Institute for Global Health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56947" y="195013"/>
            <a:ext cx="1104382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Working Together to Eliminate Malaria in Myanmar -- Aug 2-4, 2015</a:t>
            </a:r>
          </a:p>
        </p:txBody>
      </p:sp>
      <p:pic>
        <p:nvPicPr>
          <p:cNvPr id="10" name="Picture 9"/>
          <p:cNvPicPr>
            <a:picLocks noChangeAspect="1"/>
          </p:cNvPicPr>
          <p:nvPr/>
        </p:nvPicPr>
        <p:blipFill>
          <a:blip r:embed="rId4"/>
          <a:stretch>
            <a:fillRect/>
          </a:stretch>
        </p:blipFill>
        <p:spPr>
          <a:xfrm>
            <a:off x="5734067" y="2467993"/>
            <a:ext cx="6224154" cy="3510226"/>
          </a:xfrm>
          <a:prstGeom prst="rect">
            <a:avLst/>
          </a:prstGeom>
          <a:ln>
            <a:solidFill>
              <a:srgbClr val="FF0000"/>
            </a:solidFill>
          </a:ln>
        </p:spPr>
      </p:pic>
      <p:pic>
        <p:nvPicPr>
          <p:cNvPr id="2" name="Picture 4">
            <a:extLst>
              <a:ext uri="{FF2B5EF4-FFF2-40B4-BE49-F238E27FC236}">
                <a16:creationId xmlns:a16="http://schemas.microsoft.com/office/drawing/2014/main" id="{15497687-5E07-F6E5-6A90-25BE912166C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1" t="37390" r="-1921" b="27068"/>
          <a:stretch/>
        </p:blipFill>
        <p:spPr bwMode="auto">
          <a:xfrm>
            <a:off x="131646" y="4082545"/>
            <a:ext cx="3188916" cy="64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45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MH 15 PPT Widescreen Generic.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2258" y="1714500"/>
            <a:ext cx="9121478" cy="5143500"/>
          </a:xfrm>
          <a:prstGeom prst="rect">
            <a:avLst/>
          </a:prstGeom>
        </p:spPr>
      </p:pic>
      <p:grpSp>
        <p:nvGrpSpPr>
          <p:cNvPr id="3" name="Group 2"/>
          <p:cNvGrpSpPr>
            <a:grpSpLocks noChangeAspect="1"/>
          </p:cNvGrpSpPr>
          <p:nvPr/>
        </p:nvGrpSpPr>
        <p:grpSpPr>
          <a:xfrm>
            <a:off x="296713" y="1615736"/>
            <a:ext cx="11510432" cy="4630181"/>
            <a:chOff x="725213" y="2819400"/>
            <a:chExt cx="7305377" cy="2905126"/>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13" y="2819400"/>
              <a:ext cx="3497580" cy="68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13" y="3505200"/>
              <a:ext cx="7305377" cy="1429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13" y="4934608"/>
              <a:ext cx="7305377" cy="789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7"/>
          <p:cNvPicPr/>
          <p:nvPr/>
        </p:nvPicPr>
        <p:blipFill>
          <a:blip r:embed="rId6"/>
          <a:stretch>
            <a:fillRect/>
          </a:stretch>
        </p:blipFill>
        <p:spPr>
          <a:xfrm>
            <a:off x="6488171" y="159322"/>
            <a:ext cx="5410200" cy="1162050"/>
          </a:xfrm>
          <a:prstGeom prst="rect">
            <a:avLst/>
          </a:prstGeom>
        </p:spPr>
      </p:pic>
    </p:spTree>
    <p:extLst>
      <p:ext uri="{BB962C8B-B14F-4D97-AF65-F5344CB8AC3E}">
        <p14:creationId xmlns:p14="http://schemas.microsoft.com/office/powerpoint/2010/main" val="251290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p:nvPr/>
        </p:nvPicPr>
        <p:blipFill>
          <a:blip r:embed="rId3">
            <a:extLst>
              <a:ext uri="{28A0092B-C50C-407E-A947-70E740481C1C}">
                <a14:useLocalDpi xmlns:a14="http://schemas.microsoft.com/office/drawing/2010/main" val="0"/>
              </a:ext>
            </a:extLst>
          </a:blip>
          <a:stretch>
            <a:fillRect/>
          </a:stretch>
        </p:blipFill>
        <p:spPr>
          <a:xfrm>
            <a:off x="1367161" y="177553"/>
            <a:ext cx="9419208" cy="6613863"/>
          </a:xfrm>
          <a:prstGeom prst="rect">
            <a:avLst/>
          </a:prstGeom>
        </p:spPr>
      </p:pic>
    </p:spTree>
    <p:extLst>
      <p:ext uri="{BB962C8B-B14F-4D97-AF65-F5344CB8AC3E}">
        <p14:creationId xmlns:p14="http://schemas.microsoft.com/office/powerpoint/2010/main" val="4023583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437" y="1532093"/>
            <a:ext cx="6858000" cy="5143500"/>
          </a:xfrm>
          <a:prstGeom prst="rect">
            <a:avLst/>
          </a:prstGeom>
        </p:spPr>
      </p:pic>
      <p:pic>
        <p:nvPicPr>
          <p:cNvPr id="2" name="Picture 1"/>
          <p:cNvPicPr>
            <a:picLocks noChangeAspect="1"/>
          </p:cNvPicPr>
          <p:nvPr/>
        </p:nvPicPr>
        <p:blipFill>
          <a:blip r:embed="rId3"/>
          <a:stretch>
            <a:fillRect/>
          </a:stretch>
        </p:blipFill>
        <p:spPr>
          <a:xfrm>
            <a:off x="106531" y="842938"/>
            <a:ext cx="6787548" cy="5718906"/>
          </a:xfrm>
          <a:prstGeom prst="rect">
            <a:avLst/>
          </a:prstGeom>
        </p:spPr>
      </p:pic>
      <p:sp>
        <p:nvSpPr>
          <p:cNvPr id="3" name="TextBox 2"/>
          <p:cNvSpPr txBox="1"/>
          <p:nvPr/>
        </p:nvSpPr>
        <p:spPr>
          <a:xfrm>
            <a:off x="1047565" y="29253"/>
            <a:ext cx="10884024"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Unprecedented Action by 26 ASTMH Presidents  </a:t>
            </a:r>
          </a:p>
        </p:txBody>
      </p:sp>
      <p:sp>
        <p:nvSpPr>
          <p:cNvPr id="5" name="TextBox 4"/>
          <p:cNvSpPr txBox="1"/>
          <p:nvPr/>
        </p:nvSpPr>
        <p:spPr>
          <a:xfrm>
            <a:off x="7034839" y="1990733"/>
            <a:ext cx="4972598" cy="3000821"/>
          </a:xfrm>
          <a:prstGeom prst="rect">
            <a:avLst/>
          </a:prstGeom>
          <a:noFill/>
          <a:ln>
            <a:solidFill>
              <a:srgbClr val="0070C0"/>
            </a:solidFill>
          </a:ln>
          <a:effectLst>
            <a:outerShdw blurRad="76200" dir="18900000" sy="23000" kx="-1200000" algn="bl" rotWithShape="0">
              <a:prstClr val="black">
                <a:alpha val="20000"/>
              </a:prstClr>
            </a:outerShdw>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“Patchwork and inadequate funding will not do the job –plain and simple.”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“…stop this endless cycle of fire alarms at every outbreak.”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“We have the ability to affect the trajectory of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Zika</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to not do so is imprudent and reckless.’” </a:t>
            </a:r>
          </a:p>
        </p:txBody>
      </p:sp>
    </p:spTree>
    <p:extLst>
      <p:ext uri="{BB962C8B-B14F-4D97-AF65-F5344CB8AC3E}">
        <p14:creationId xmlns:p14="http://schemas.microsoft.com/office/powerpoint/2010/main" val="2568772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875" y="1742527"/>
            <a:ext cx="6858000" cy="5143500"/>
          </a:xfrm>
          <a:prstGeom prst="rect">
            <a:avLst/>
          </a:prstGeom>
        </p:spPr>
      </p:pic>
      <p:sp>
        <p:nvSpPr>
          <p:cNvPr id="4" name="TextBox 3"/>
          <p:cNvSpPr txBox="1"/>
          <p:nvPr/>
        </p:nvSpPr>
        <p:spPr>
          <a:xfrm>
            <a:off x="236825" y="298499"/>
            <a:ext cx="5196309"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ASTMH Leadership on The Hill May 16, 2016</a:t>
            </a:r>
          </a:p>
        </p:txBody>
      </p:sp>
      <p:pic>
        <p:nvPicPr>
          <p:cNvPr id="2" name="Picture 1"/>
          <p:cNvPicPr>
            <a:picLocks noChangeAspect="1"/>
          </p:cNvPicPr>
          <p:nvPr/>
        </p:nvPicPr>
        <p:blipFill rotWithShape="1">
          <a:blip r:embed="rId3"/>
          <a:srcRect l="12185" t="3082" r="6326"/>
          <a:stretch/>
        </p:blipFill>
        <p:spPr>
          <a:xfrm>
            <a:off x="3620232" y="1744746"/>
            <a:ext cx="3898938" cy="3477845"/>
          </a:xfrm>
          <a:prstGeom prst="rect">
            <a:avLst/>
          </a:prstGeom>
        </p:spPr>
      </p:pic>
      <p:sp>
        <p:nvSpPr>
          <p:cNvPr id="5" name="Text Placeholder 1"/>
          <p:cNvSpPr txBox="1">
            <a:spLocks/>
          </p:cNvSpPr>
          <p:nvPr/>
        </p:nvSpPr>
        <p:spPr>
          <a:xfrm>
            <a:off x="7519170" y="635308"/>
            <a:ext cx="4566862" cy="5415479"/>
          </a:xfrm>
          <a:prstGeom prst="rect">
            <a:avLst/>
          </a:prstGeom>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225"/>
              </a:spcBef>
              <a:spcAft>
                <a:spcPts val="0"/>
              </a:spcAft>
              <a:buClrTx/>
              <a:buSzTx/>
              <a:buFontTx/>
              <a:buNone/>
              <a:tabLst/>
              <a:defRPr/>
            </a:pPr>
            <a:r>
              <a:rPr kumimoji="0" lang="en-US" sz="28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22 Hill Meetings</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15 Senate/7 House</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15 Democrats/7 Republicans</a:t>
            </a:r>
          </a:p>
          <a:p>
            <a:pPr marL="0" marR="0" lvl="0" indent="0" algn="ctr"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Attendees:</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Serap Aksoy    	</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Lyric Bartholomay</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Bausch</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Rick Fairhurst   </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David Fidock                      </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Kathryn Hanley           </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Steve Higgs                </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Duane Hospenthal       </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Phil Rosenthal                  </a:t>
            </a:r>
          </a:p>
          <a:p>
            <a:pPr marL="296466" marR="0" lvl="1" indent="-115491" algn="l" defTabSz="685800" rtl="0" eaLnBrk="1" fontAlgn="auto" latinLnBrk="0" hangingPunct="1">
              <a:lnSpc>
                <a:spcPct val="100000"/>
              </a:lnSpc>
              <a:spcBef>
                <a:spcPts val="225"/>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Pat Walker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1609" y="2856741"/>
            <a:ext cx="4572867" cy="3429650"/>
          </a:xfrm>
          <a:prstGeom prst="rect">
            <a:avLst/>
          </a:prstGeom>
        </p:spPr>
      </p:pic>
    </p:spTree>
    <p:extLst>
      <p:ext uri="{BB962C8B-B14F-4D97-AF65-F5344CB8AC3E}">
        <p14:creationId xmlns:p14="http://schemas.microsoft.com/office/powerpoint/2010/main" val="223330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87052" y="53329"/>
            <a:ext cx="3140855" cy="6751342"/>
          </a:xfrm>
          <a:prstGeom prst="rect">
            <a:avLst/>
          </a:prstGeom>
          <a:ln>
            <a:solidFill>
              <a:schemeClr val="accent1"/>
            </a:solidFill>
          </a:ln>
        </p:spPr>
      </p:pic>
      <p:sp>
        <p:nvSpPr>
          <p:cNvPr id="10" name="Title 1"/>
          <p:cNvSpPr>
            <a:spLocks noGrp="1"/>
          </p:cNvSpPr>
          <p:nvPr>
            <p:ph type="ctrTitle"/>
          </p:nvPr>
        </p:nvSpPr>
        <p:spPr>
          <a:xfrm>
            <a:off x="266330" y="168677"/>
            <a:ext cx="7792367" cy="1784418"/>
          </a:xfrm>
        </p:spPr>
        <p:txBody>
          <a:bodyPr>
            <a:noAutofit/>
          </a:bodyPr>
          <a:lstStyle/>
          <a:p>
            <a:pPr lvl="0" algn="l"/>
            <a:r>
              <a:rPr lang="en-US" sz="4000" dirty="0">
                <a:latin typeface="+mn-lt"/>
              </a:rPr>
              <a:t>Goodbye Old Website</a:t>
            </a:r>
            <a:br>
              <a:rPr lang="en-US" sz="4000" dirty="0">
                <a:latin typeface="+mn-lt"/>
              </a:rPr>
            </a:br>
            <a:r>
              <a:rPr lang="en-US" sz="4000" dirty="0">
                <a:latin typeface="+mn-lt"/>
              </a:rPr>
              <a:t>Welcome Refreshed, Updated  Website</a:t>
            </a:r>
            <a:endParaRPr lang="en-US" sz="4000" dirty="0"/>
          </a:p>
        </p:txBody>
      </p:sp>
      <p:sp>
        <p:nvSpPr>
          <p:cNvPr id="7" name="Subtitle 2"/>
          <p:cNvSpPr>
            <a:spLocks noGrp="1"/>
          </p:cNvSpPr>
          <p:nvPr>
            <p:ph type="subTitle" idx="1"/>
          </p:nvPr>
        </p:nvSpPr>
        <p:spPr>
          <a:xfrm>
            <a:off x="266330" y="2100051"/>
            <a:ext cx="7902651" cy="1931474"/>
          </a:xfrm>
        </p:spPr>
        <p:txBody>
          <a:bodyPr>
            <a:noAutofit/>
          </a:bodyPr>
          <a:lstStyle/>
          <a:p>
            <a:pPr algn="l"/>
            <a:r>
              <a:rPr lang="en-US" sz="3200" dirty="0"/>
              <a:t>Input from 50 member volunteers </a:t>
            </a:r>
          </a:p>
          <a:p>
            <a:pPr algn="l"/>
            <a:r>
              <a:rPr lang="en-US" sz="3200" dirty="0"/>
              <a:t>Better functionality, easier navigation, added features</a:t>
            </a:r>
          </a:p>
          <a:p>
            <a:pPr algn="l"/>
            <a:r>
              <a:rPr lang="en-US" sz="3200" dirty="0"/>
              <a:t>New Pages</a:t>
            </a:r>
          </a:p>
          <a:p>
            <a:pPr marL="600075" lvl="1" indent="-257175" algn="l">
              <a:buFont typeface="Courier New" panose="02070309020205020404" pitchFamily="49" charset="0"/>
              <a:buChar char="o"/>
            </a:pPr>
            <a:r>
              <a:rPr lang="en-US" sz="3200" dirty="0"/>
              <a:t>Key Moments</a:t>
            </a:r>
          </a:p>
          <a:p>
            <a:pPr marL="600075" lvl="1" indent="-257175" algn="l">
              <a:buFont typeface="Courier New" panose="02070309020205020404" pitchFamily="49" charset="0"/>
              <a:buChar char="o"/>
            </a:pPr>
            <a:r>
              <a:rPr lang="en-US" sz="3200" dirty="0"/>
              <a:t>Celebrating </a:t>
            </a:r>
          </a:p>
          <a:p>
            <a:pPr marL="342900" lvl="1" algn="l"/>
            <a:r>
              <a:rPr lang="en-US" sz="3200" dirty="0"/>
              <a:t>      Alan Magill</a:t>
            </a:r>
          </a:p>
        </p:txBody>
      </p:sp>
      <p:pic>
        <p:nvPicPr>
          <p:cNvPr id="9" name="Picture 8"/>
          <p:cNvPicPr/>
          <p:nvPr/>
        </p:nvPicPr>
        <p:blipFill rotWithShape="1">
          <a:blip r:embed="rId3"/>
          <a:srcRect l="12980" t="12202" r="14213" b="4535"/>
          <a:stretch/>
        </p:blipFill>
        <p:spPr bwMode="auto">
          <a:xfrm>
            <a:off x="3950563" y="3266983"/>
            <a:ext cx="4377454" cy="3537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946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762112"/>
            <a:ext cx="6858000" cy="5025935"/>
          </a:xfrm>
          <a:prstGeom prst="rect">
            <a:avLst/>
          </a:prstGeom>
        </p:spPr>
      </p:pic>
      <p:sp>
        <p:nvSpPr>
          <p:cNvPr id="2" name="TextBox 1"/>
          <p:cNvSpPr txBox="1"/>
          <p:nvPr/>
        </p:nvSpPr>
        <p:spPr>
          <a:xfrm>
            <a:off x="187268" y="5185616"/>
            <a:ext cx="4739063" cy="133882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June 24, 2016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rPr>
              <a:t>ASTMH represented in full force</a:t>
            </a:r>
          </a:p>
        </p:txBody>
      </p:sp>
      <p:sp>
        <p:nvSpPr>
          <p:cNvPr id="3" name="TextBox 2"/>
          <p:cNvSpPr txBox="1"/>
          <p:nvPr/>
        </p:nvSpPr>
        <p:spPr>
          <a:xfrm>
            <a:off x="5071376" y="156448"/>
            <a:ext cx="6727880" cy="193899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Alan J Magill Laid To Rest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Full military honors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Arlington National Cemetery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833" t="23496" r="15833" b="19242"/>
          <a:stretch/>
        </p:blipFill>
        <p:spPr>
          <a:xfrm>
            <a:off x="6837400" y="1960159"/>
            <a:ext cx="4357341" cy="42337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00" y="156448"/>
            <a:ext cx="4739063" cy="5262642"/>
          </a:xfrm>
          <a:prstGeom prst="rect">
            <a:avLst/>
          </a:prstGeom>
        </p:spPr>
      </p:pic>
    </p:spTree>
    <p:extLst>
      <p:ext uri="{BB962C8B-B14F-4D97-AF65-F5344CB8AC3E}">
        <p14:creationId xmlns:p14="http://schemas.microsoft.com/office/powerpoint/2010/main" val="434862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813" y="1740023"/>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1904" y="1122840"/>
            <a:ext cx="4950908" cy="990182"/>
          </a:xfrm>
          <a:prstGeom prst="rect">
            <a:avLst/>
          </a:prstGeom>
        </p:spPr>
      </p:pic>
      <p:sp>
        <p:nvSpPr>
          <p:cNvPr id="5" name="TextBox 4"/>
          <p:cNvSpPr txBox="1"/>
          <p:nvPr/>
        </p:nvSpPr>
        <p:spPr>
          <a:xfrm>
            <a:off x="172763" y="105925"/>
            <a:ext cx="9807584"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Launch of the Alan Magill Fellowship and Forums in partnership with the   </a:t>
            </a:r>
          </a:p>
        </p:txBody>
      </p:sp>
      <p:sp>
        <p:nvSpPr>
          <p:cNvPr id="7" name="Rectangle 6"/>
          <p:cNvSpPr/>
          <p:nvPr/>
        </p:nvSpPr>
        <p:spPr>
          <a:xfrm>
            <a:off x="4913715" y="2446279"/>
            <a:ext cx="7062262" cy="4154984"/>
          </a:xfrm>
          <a:prstGeom prst="rect">
            <a:avLst/>
          </a:prstGeom>
        </p:spPr>
        <p:txBody>
          <a:bodyPr wrap="square">
            <a:spAutoFit/>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Magill Fellow: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Annual $50,000 award (for two years) supporting</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mentorship and career development projects in</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tropical medicine research, clinical care or </a:t>
            </a: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advocacy.</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Only available to L/LMIC members</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Call opened Nov 14, 2016</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Made possible through a generous $2.5M gift from B&amp;MGF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Object 1"/>
          <p:cNvGraphicFramePr>
            <a:graphicFrameLocks noChangeAspect="1"/>
          </p:cNvGraphicFramePr>
          <p:nvPr/>
        </p:nvGraphicFramePr>
        <p:xfrm>
          <a:off x="83849" y="1740023"/>
          <a:ext cx="4865679" cy="4865679"/>
        </p:xfrm>
        <a:graphic>
          <a:graphicData uri="http://schemas.openxmlformats.org/presentationml/2006/ole">
            <mc:AlternateContent xmlns:mc="http://schemas.openxmlformats.org/markup-compatibility/2006">
              <mc:Choice xmlns:v="urn:schemas-microsoft-com:vml" Requires="v">
                <p:oleObj name="Acrobat Document" r:id="rId4" imgW="5829300" imgH="5829300" progId="AcroExch.Document.DC">
                  <p:embed/>
                </p:oleObj>
              </mc:Choice>
              <mc:Fallback>
                <p:oleObj name="Acrobat Document" r:id="rId4" imgW="5829300" imgH="5829300" progId="AcroExch.Document.DC">
                  <p:embed/>
                  <p:pic>
                    <p:nvPicPr>
                      <p:cNvPr id="2" name="Object 1"/>
                      <p:cNvPicPr/>
                      <p:nvPr/>
                    </p:nvPicPr>
                    <p:blipFill>
                      <a:blip r:embed="rId5"/>
                      <a:stretch>
                        <a:fillRect/>
                      </a:stretch>
                    </p:blipFill>
                    <p:spPr>
                      <a:xfrm>
                        <a:off x="83849" y="1740023"/>
                        <a:ext cx="4865679" cy="4865679"/>
                      </a:xfrm>
                      <a:prstGeom prst="rect">
                        <a:avLst/>
                      </a:prstGeom>
                    </p:spPr>
                  </p:pic>
                </p:oleObj>
              </mc:Fallback>
            </mc:AlternateContent>
          </a:graphicData>
        </a:graphic>
      </p:graphicFrame>
    </p:spTree>
    <p:extLst>
      <p:ext uri="{BB962C8B-B14F-4D97-AF65-F5344CB8AC3E}">
        <p14:creationId xmlns:p14="http://schemas.microsoft.com/office/powerpoint/2010/main" val="1776908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B7E11-BE5B-E928-1714-07D926027ED1}"/>
              </a:ext>
            </a:extLst>
          </p:cNvPr>
          <p:cNvSpPr txBox="1"/>
          <p:nvPr/>
        </p:nvSpPr>
        <p:spPr>
          <a:xfrm>
            <a:off x="8742556" y="3590354"/>
            <a:ext cx="3449444" cy="3139321"/>
          </a:xfrm>
          <a:prstGeom prst="rect">
            <a:avLst/>
          </a:prstGeom>
          <a:noFill/>
          <a:ln>
            <a:solidFill>
              <a:srgbClr val="00B0F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Rebecca Hamel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Brenda Howe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Alison Jaeb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Rhonda Schultz</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Chelsea Taylor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220365" y="128325"/>
            <a:ext cx="3658117" cy="70788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First Things First </a:t>
            </a:r>
          </a:p>
        </p:txBody>
      </p:sp>
      <p:sp>
        <p:nvSpPr>
          <p:cNvPr id="5" name="TextBox 4"/>
          <p:cNvSpPr txBox="1"/>
          <p:nvPr/>
        </p:nvSpPr>
        <p:spPr>
          <a:xfrm>
            <a:off x="6096000" y="128325"/>
            <a:ext cx="3879649" cy="4801314"/>
          </a:xfrm>
          <a:prstGeom prst="rect">
            <a:avLst/>
          </a:prstGeom>
          <a:noFill/>
          <a:ln>
            <a:solidFill>
              <a:srgbClr val="00B0F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ASTMH Team: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Stephen Croll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Lyn Maddox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Shaima Abdul-Aziz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Annie Calacci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Judy DeAcetis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Doug Dusik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Buffy Finn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2"/>
          <a:srcRect t="9420"/>
          <a:stretch/>
        </p:blipFill>
        <p:spPr>
          <a:xfrm>
            <a:off x="0" y="2685556"/>
            <a:ext cx="5588341" cy="4172444"/>
          </a:xfrm>
          <a:prstGeom prst="rect">
            <a:avLst/>
          </a:prstGeom>
        </p:spPr>
      </p:pic>
      <p:sp>
        <p:nvSpPr>
          <p:cNvPr id="9" name="TextBox 8"/>
          <p:cNvSpPr txBox="1"/>
          <p:nvPr/>
        </p:nvSpPr>
        <p:spPr>
          <a:xfrm rot="20647309">
            <a:off x="1212128" y="1037641"/>
            <a:ext cx="4210647" cy="851297"/>
          </a:xfrm>
          <a:prstGeom prst="roundRect">
            <a:avLst/>
          </a:prstGeom>
          <a:ln>
            <a:solidFill>
              <a:schemeClr val="accent4">
                <a:lumMod val="40000"/>
                <a:lumOff val="60000"/>
              </a:schemeClr>
            </a:solidFill>
          </a:ln>
          <a:effectLst>
            <a:glow rad="1397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Ink Free" panose="03080402000500000000" pitchFamily="66" charset="0"/>
                <a:ea typeface="+mn-ea"/>
                <a:cs typeface="+mn-cs"/>
              </a:rPr>
              <a:t>Thank you!</a:t>
            </a:r>
          </a:p>
        </p:txBody>
      </p:sp>
    </p:spTree>
    <p:extLst>
      <p:ext uri="{BB962C8B-B14F-4D97-AF65-F5344CB8AC3E}">
        <p14:creationId xmlns:p14="http://schemas.microsoft.com/office/powerpoint/2010/main" val="2095420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871" y="1559257"/>
            <a:ext cx="6858000" cy="5143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964" y="143592"/>
            <a:ext cx="7816340" cy="5862255"/>
          </a:xfrm>
          <a:prstGeom prst="rect">
            <a:avLst/>
          </a:prstGeom>
        </p:spPr>
      </p:pic>
      <p:sp>
        <p:nvSpPr>
          <p:cNvPr id="5" name="TextBox 4"/>
          <p:cNvSpPr txBox="1"/>
          <p:nvPr/>
        </p:nvSpPr>
        <p:spPr>
          <a:xfrm>
            <a:off x="175129" y="1923241"/>
            <a:ext cx="3873620" cy="4608954"/>
          </a:xfrm>
          <a:prstGeom prst="rect">
            <a:avLst/>
          </a:prstGeom>
          <a:noFill/>
          <a:ln>
            <a:solidFill>
              <a:schemeClr val="accent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Refugee Journey to Wellbeing</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In Partnership with CDC Division of Global Migration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Marty Cetron, DGMQ, CDC</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K:\CHI\Assndata\ASTMH\Association Documents\Annual Meeting\2016 - Atlanta\Marketing\Banner\ASTMH 16 Banner (002)3.1.16.jpg">
            <a:extLst>
              <a:ext uri="{FF2B5EF4-FFF2-40B4-BE49-F238E27FC236}">
                <a16:creationId xmlns:a16="http://schemas.microsoft.com/office/drawing/2014/main" id="{FE9D42DC-9B3F-6DC7-3264-EEA40A5CE63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39696" y="372193"/>
            <a:ext cx="3740457" cy="975267"/>
          </a:xfrm>
          <a:prstGeom prst="rect">
            <a:avLst/>
          </a:prstGeom>
          <a:noFill/>
          <a:ln>
            <a:noFill/>
          </a:ln>
        </p:spPr>
      </p:pic>
    </p:spTree>
    <p:extLst>
      <p:ext uri="{BB962C8B-B14F-4D97-AF65-F5344CB8AC3E}">
        <p14:creationId xmlns:p14="http://schemas.microsoft.com/office/powerpoint/2010/main" val="4219700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401" y="1345211"/>
            <a:ext cx="6858000" cy="5327918"/>
          </a:xfrm>
          <a:prstGeom prst="rect">
            <a:avLst/>
          </a:prstGeom>
        </p:spPr>
      </p:pic>
      <p:pic>
        <p:nvPicPr>
          <p:cNvPr id="3" name="Picture 2" descr="K:\CHI\Assndata\ASTMH\Association Documents\Annual Meeting\2016 - Atlanta\Marketing\Banner\ASTMH 16 Banner (002)3.1.16.jpg"/>
          <p:cNvPicPr/>
          <p:nvPr/>
        </p:nvPicPr>
        <p:blipFill>
          <a:blip r:embed="rId3">
            <a:extLst>
              <a:ext uri="{28A0092B-C50C-407E-A947-70E740481C1C}">
                <a14:useLocalDpi xmlns:a14="http://schemas.microsoft.com/office/drawing/2010/main" val="0"/>
              </a:ext>
            </a:extLst>
          </a:blip>
          <a:srcRect/>
          <a:stretch>
            <a:fillRect/>
          </a:stretch>
        </p:blipFill>
        <p:spPr bwMode="auto">
          <a:xfrm>
            <a:off x="150920" y="5729735"/>
            <a:ext cx="3740457" cy="975267"/>
          </a:xfrm>
          <a:prstGeom prst="rect">
            <a:avLst/>
          </a:prstGeom>
          <a:noFill/>
          <a:ln>
            <a:noFill/>
          </a:ln>
        </p:spPr>
      </p:pic>
      <p:sp>
        <p:nvSpPr>
          <p:cNvPr id="2" name="Rectangle 1"/>
          <p:cNvSpPr/>
          <p:nvPr/>
        </p:nvSpPr>
        <p:spPr>
          <a:xfrm>
            <a:off x="150920" y="117331"/>
            <a:ext cx="11549849" cy="2681503"/>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Media Q&amp;A with Leading </a:t>
            </a:r>
            <a:r>
              <a:rPr kumimoji="0" lang="en-US" sz="32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Zika</a:t>
            </a: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Virus Experts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TropMed Meeting in Atlanta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November 15</a:t>
            </a:r>
            <a:r>
              <a:rPr kumimoji="0" lang="en-US" sz="2800" b="0" i="0" u="none" strike="noStrike" kern="1200" cap="none" spc="0" normalizeH="0" baseline="3000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12 pm US Eastern Time (17:00 GMT)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World’s Leading </a:t>
            </a:r>
            <a:r>
              <a:rPr kumimoji="0" lang="en-US" sz="2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Zika</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Experts to Hold High-Level Briefing as Mysteries Deepen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About </a:t>
            </a:r>
            <a:r>
              <a:rPr kumimoji="0" lang="en-US" sz="28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Zika’s</a:t>
            </a:r>
            <a:r>
              <a:rPr kumimoji="0" 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Health Risks and Future Spread—Particularly in the US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5" name="Rectangle 1"/>
          <p:cNvSpPr>
            <a:spLocks noChangeArrowheads="1"/>
          </p:cNvSpPr>
          <p:nvPr/>
        </p:nvSpPr>
        <p:spPr bwMode="auto">
          <a:xfrm>
            <a:off x="186430" y="2542426"/>
            <a:ext cx="12055876" cy="327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Scheduled speakers:</a:t>
            </a:r>
            <a:b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br>
            <a:r>
              <a:rPr kumimoji="0" lang="en-US" altLang="en-US" sz="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Stephen Higgs, PhD, President ASTMH </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Anne Schuchat, MD, Principal Deputy Director for CDC</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Peter Marks, MD, PhD, FDA</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Ivan Gonzalez, MD, University of Miami Health System Pediatrics</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fr-FR"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Albert </a:t>
            </a:r>
            <a:r>
              <a:rPr kumimoji="0" lang="fr-FR" altLang="en-US" sz="2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Icksang</a:t>
            </a:r>
            <a:r>
              <a:rPr kumimoji="0" lang="fr-FR"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Ko, MD,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Yale University School of Public Health</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Pedro Fernando da Costa </a:t>
            </a:r>
            <a:r>
              <a:rPr kumimoji="0" lang="en-US" altLang="en-US" sz="20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Vasconcelos</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MD, PhD, National Reference Laboratory for Arboviruses, Brazil </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Helvetica" panose="020B0604020202020204" pitchFamily="34" charset="0"/>
              </a:rPr>
              <a:t>Ann Powers,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Helvetica" panose="020B0604020202020204" pitchFamily="34" charset="0"/>
              </a:rPr>
              <a:t>PhD,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ASTMH Councilor, </a:t>
            </a: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Helvetica" panose="020B0604020202020204" pitchFamily="34" charset="0"/>
              </a:rPr>
              <a:t>Chief, Alphavirus </a:t>
            </a:r>
            <a:r>
              <a:rPr kumimoji="0" lang="en-US" altLang="en-US" sz="20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Helvetica" panose="020B0604020202020204" pitchFamily="34" charset="0"/>
              </a:rPr>
              <a:t>Laboratory, CDC</a:t>
            </a:r>
            <a:br>
              <a:rPr kumimoji="0" lang="en-US" altLang="en-US" sz="20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Helvetica" panose="020B0604020202020204" pitchFamily="34" charset="0"/>
              </a:rPr>
            </a:br>
            <a:r>
              <a:rPr kumimoji="0" lang="en-US" altLang="en-US" sz="12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Helvetica" panose="020B0604020202020204" pitchFamily="34" charset="0"/>
              </a:rPr>
              <a:t> </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Moderator: Karen A. Goraleski, Executive Director, ASTMH </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06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22132" b="9093"/>
          <a:stretch/>
        </p:blipFill>
        <p:spPr>
          <a:xfrm>
            <a:off x="3661479" y="1902720"/>
            <a:ext cx="3325877" cy="1850453"/>
          </a:xfrm>
          <a:prstGeom prst="rect">
            <a:avLst/>
          </a:prstGeom>
        </p:spPr>
      </p:pic>
      <p:sp>
        <p:nvSpPr>
          <p:cNvPr id="2" name="Rectangle 1"/>
          <p:cNvSpPr/>
          <p:nvPr/>
        </p:nvSpPr>
        <p:spPr>
          <a:xfrm>
            <a:off x="325162" y="989076"/>
            <a:ext cx="6289044" cy="1550040"/>
          </a:xfrm>
          <a:prstGeom prst="rect">
            <a:avLst/>
          </a:prstGeom>
        </p:spPr>
        <p:txBody>
          <a:bodyPr wrap="square">
            <a:spAutoFit/>
          </a:bodyPr>
          <a:lstStyle/>
          <a:p>
            <a:pPr marL="0" marR="0" lvl="0" indent="0" algn="l" defTabSz="685800" rtl="0" eaLnBrk="1" fontAlgn="auto" latinLnBrk="0" hangingPunct="1">
              <a:lnSpc>
                <a:spcPct val="107000"/>
              </a:lnSpc>
              <a:spcBef>
                <a:spcPts val="375"/>
              </a:spcBef>
              <a:spcAft>
                <a:spcPts val="375"/>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Symposium: Thailand and ASTMH – </a:t>
            </a:r>
          </a:p>
          <a:p>
            <a:pPr marL="0" marR="0" lvl="0" indent="0" algn="l" defTabSz="685800" rtl="0" eaLnBrk="1" fontAlgn="auto" latinLnBrk="0" hangingPunct="1">
              <a:lnSpc>
                <a:spcPct val="107000"/>
              </a:lnSpc>
              <a:spcBef>
                <a:spcPts val="375"/>
              </a:spcBef>
              <a:spcAft>
                <a:spcPts val="375"/>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 Shared Vision in Tropical Medicine</a:t>
            </a:r>
          </a:p>
          <a:p>
            <a:pPr marL="0" marR="0" lvl="0" indent="0" algn="l" defTabSz="685800" rtl="0" eaLnBrk="1" fontAlgn="auto" latinLnBrk="0" hangingPunct="1">
              <a:lnSpc>
                <a:spcPct val="107000"/>
              </a:lnSpc>
              <a:spcBef>
                <a:spcPts val="375"/>
              </a:spcBef>
              <a:spcAft>
                <a:spcPts val="375"/>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December 7, 2016</a:t>
            </a:r>
          </a:p>
        </p:txBody>
      </p:sp>
      <p:sp>
        <p:nvSpPr>
          <p:cNvPr id="7" name="Rectangle 6"/>
          <p:cNvSpPr/>
          <p:nvPr/>
        </p:nvSpPr>
        <p:spPr>
          <a:xfrm>
            <a:off x="265294" y="4030053"/>
            <a:ext cx="7183071" cy="2262158"/>
          </a:xfrm>
          <a:prstGeom prst="rect">
            <a:avLst/>
          </a:prstGeom>
        </p:spPr>
        <p:txBody>
          <a:bodyPr wrap="square">
            <a:spAutoFit/>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Pat Walker: “Human Mobility and Health”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Chris Plowe: “The Science and Politics of Malaria Elimination in the Greater Mekong </a:t>
            </a:r>
            <a:r>
              <a:rPr kumimoji="0" lang="en-US" sz="2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mn-cs"/>
              </a:rPr>
              <a:t>Subregion</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Karen Goraleski: “ASTMH: Leveraging the Voices of Scientists for Change”    </a:t>
            </a:r>
            <a:r>
              <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Calibri" panose="020F0502020204030204" pitchFamily="34" charset="0"/>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highlight>
                  <a:srgbClr val="FFFF00"/>
                </a:highlight>
                <a:uLnTx/>
                <a:uFillTx/>
                <a:latin typeface="Calibri" panose="020F0502020204030204"/>
                <a:ea typeface="Calibri" panose="020F0502020204030204" pitchFamily="34" charset="0"/>
                <a:cs typeface="+mn-cs"/>
              </a:rPr>
              <a:t>  </a:t>
            </a:r>
            <a:endParaRPr kumimoji="0" lang="en-US" sz="2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sp>
        <p:nvSpPr>
          <p:cNvPr id="5" name="TextBox 4"/>
          <p:cNvSpPr txBox="1"/>
          <p:nvPr/>
        </p:nvSpPr>
        <p:spPr>
          <a:xfrm>
            <a:off x="7488584" y="4530613"/>
            <a:ext cx="4438122" cy="138499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December 8, 2016</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Meeting with AFRIMS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Bangkok, Thailand </a:t>
            </a:r>
          </a:p>
        </p:txBody>
      </p:sp>
      <p:pic>
        <p:nvPicPr>
          <p:cNvPr id="10" name="Picture 9"/>
          <p:cNvPicPr>
            <a:picLocks noChangeAspect="1"/>
          </p:cNvPicPr>
          <p:nvPr/>
        </p:nvPicPr>
        <p:blipFill rotWithShape="1">
          <a:blip r:embed="rId3"/>
          <a:srcRect r="49813"/>
          <a:stretch/>
        </p:blipFill>
        <p:spPr>
          <a:xfrm>
            <a:off x="7500896" y="1541575"/>
            <a:ext cx="4313021" cy="2559908"/>
          </a:xfrm>
          <a:prstGeom prst="rect">
            <a:avLst/>
          </a:prstGeom>
        </p:spPr>
      </p:pic>
      <p:sp>
        <p:nvSpPr>
          <p:cNvPr id="11" name="TextBox 10"/>
          <p:cNvSpPr txBox="1"/>
          <p:nvPr/>
        </p:nvSpPr>
        <p:spPr>
          <a:xfrm>
            <a:off x="2370580" y="173721"/>
            <a:ext cx="7815524"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Look Ahead … Bangkok, Thailand  </a:t>
            </a:r>
          </a:p>
        </p:txBody>
      </p:sp>
      <p:cxnSp>
        <p:nvCxnSpPr>
          <p:cNvPr id="6" name="Straight Connector 5">
            <a:extLst>
              <a:ext uri="{FF2B5EF4-FFF2-40B4-BE49-F238E27FC236}">
                <a16:creationId xmlns:a16="http://schemas.microsoft.com/office/drawing/2014/main" id="{0C94874E-D32A-3211-FD51-675710957321}"/>
              </a:ext>
            </a:extLst>
          </p:cNvPr>
          <p:cNvCxnSpPr>
            <a:cxnSpLocks/>
          </p:cNvCxnSpPr>
          <p:nvPr/>
        </p:nvCxnSpPr>
        <p:spPr>
          <a:xfrm>
            <a:off x="7217860" y="1289558"/>
            <a:ext cx="0" cy="51467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256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961" y="1923604"/>
            <a:ext cx="8191455" cy="83099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1. “The Fogarty International Center is Essential to </a:t>
            </a:r>
            <a:b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Global Health Security,” John Edward Porter</a:t>
            </a:r>
          </a:p>
        </p:txBody>
      </p:sp>
      <p:sp>
        <p:nvSpPr>
          <p:cNvPr id="3" name="Rectangle 2"/>
          <p:cNvSpPr/>
          <p:nvPr/>
        </p:nvSpPr>
        <p:spPr>
          <a:xfrm>
            <a:off x="162961" y="2946145"/>
            <a:ext cx="7426489" cy="120032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2. “Let’s Eliminate Diseases, Not Institutes: The Case for the Fogarty International Center,” Philip Rosenthal, Karen Goraleski, Regina Rabinovich, Patricia Walker</a:t>
            </a:r>
          </a:p>
        </p:txBody>
      </p:sp>
      <p:sp>
        <p:nvSpPr>
          <p:cNvPr id="4" name="Rectangle 3"/>
          <p:cNvSpPr/>
          <p:nvPr/>
        </p:nvSpPr>
        <p:spPr>
          <a:xfrm>
            <a:off x="162961" y="4378656"/>
            <a:ext cx="8630117" cy="83099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3. “Congressman John E. Fogarty: A Champion for Global Health,” Mary Fogarty McAndrew</a:t>
            </a:r>
          </a:p>
        </p:txBody>
      </p:sp>
      <p:sp>
        <p:nvSpPr>
          <p:cNvPr id="5" name="Rectangle 4"/>
          <p:cNvSpPr/>
          <p:nvPr/>
        </p:nvSpPr>
        <p:spPr>
          <a:xfrm>
            <a:off x="162961" y="5441835"/>
            <a:ext cx="9147943" cy="830997"/>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libri" panose="020F0502020204030204"/>
                <a:ea typeface="+mn-ea"/>
                <a:cs typeface="+mn-cs"/>
              </a:rPr>
              <a:t>4. “Advocating for the Fogarty International Center: An Unsung Hero for Global Health Research and Development,” Jamie Bay Nishi, GHTC</a:t>
            </a:r>
          </a:p>
        </p:txBody>
      </p:sp>
      <p:pic>
        <p:nvPicPr>
          <p:cNvPr id="6"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61" y="215836"/>
            <a:ext cx="5255931" cy="124966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382" y="466090"/>
            <a:ext cx="2706474" cy="3495099"/>
          </a:xfrm>
          <a:prstGeom prst="rect">
            <a:avLst/>
          </a:prstGeom>
          <a:ln>
            <a:solidFill>
              <a:srgbClr val="92D050"/>
            </a:solidFill>
          </a:ln>
        </p:spPr>
      </p:pic>
      <p:pic>
        <p:nvPicPr>
          <p:cNvPr id="8" name="Picture 2" descr="http://sherwood-astmh.informz.net/sherwood-astmh/data/images/Fogarty%20International%20Center%20Logo.png"/>
          <p:cNvPicPr>
            <a:picLocks noChangeAspect="1" noChangeArrowheads="1"/>
          </p:cNvPicPr>
          <p:nvPr/>
        </p:nvPicPr>
        <p:blipFill>
          <a:blip r:link="rId4">
            <a:extLst>
              <a:ext uri="{28A0092B-C50C-407E-A947-70E740481C1C}">
                <a14:useLocalDpi xmlns:a14="http://schemas.microsoft.com/office/drawing/2010/main" val="0"/>
              </a:ext>
            </a:extLst>
          </a:blip>
          <a:srcRect/>
          <a:stretch>
            <a:fillRect/>
          </a:stretch>
        </p:blipFill>
        <p:spPr bwMode="auto">
          <a:xfrm>
            <a:off x="9565785" y="3201611"/>
            <a:ext cx="2076562" cy="1508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849396" y="634502"/>
            <a:ext cx="2943682" cy="830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 Invited Editorials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September 2017  </a:t>
            </a:r>
          </a:p>
        </p:txBody>
      </p:sp>
    </p:spTree>
    <p:extLst>
      <p:ext uri="{BB962C8B-B14F-4D97-AF65-F5344CB8AC3E}">
        <p14:creationId xmlns:p14="http://schemas.microsoft.com/office/powerpoint/2010/main" val="1537184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0165" y="468246"/>
            <a:ext cx="2884522" cy="1859758"/>
          </a:xfrm>
          <a:prstGeom prst="rect">
            <a:avLst/>
          </a:prstGeom>
        </p:spPr>
      </p:pic>
      <p:sp>
        <p:nvSpPr>
          <p:cNvPr id="3" name="TextBox 2"/>
          <p:cNvSpPr txBox="1"/>
          <p:nvPr/>
        </p:nvSpPr>
        <p:spPr>
          <a:xfrm>
            <a:off x="893619" y="2328004"/>
            <a:ext cx="259848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June 9, 2017 </a:t>
            </a:r>
          </a:p>
        </p:txBody>
      </p:sp>
      <p:sp>
        <p:nvSpPr>
          <p:cNvPr id="4" name="Rectangle 3"/>
          <p:cNvSpPr/>
          <p:nvPr/>
        </p:nvSpPr>
        <p:spPr>
          <a:xfrm>
            <a:off x="3913907" y="1163399"/>
            <a:ext cx="7786255" cy="156966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2nd Annual  Malaria Forum in tribute to the late Alan J. Magill (COL, Retired). This year's forum focused on malaria elimination and highlighted the themes of Discovery and Mentorship, two of Alan’s passions. </a:t>
            </a:r>
          </a:p>
        </p:txBody>
      </p:sp>
      <p:sp>
        <p:nvSpPr>
          <p:cNvPr id="5" name="Rectangle 4"/>
          <p:cNvSpPr/>
          <p:nvPr/>
        </p:nvSpPr>
        <p:spPr>
          <a:xfrm>
            <a:off x="609601" y="3079484"/>
            <a:ext cx="11339944" cy="3416320"/>
          </a:xfrm>
          <a:prstGeom prst="rect">
            <a:avLst/>
          </a:prstGeom>
          <a:ln>
            <a:solidFill>
              <a:srgbClr val="002060"/>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2 pm - Open House including posters</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3 pm - Forum</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 Welcome and Opening Remarks: Lieutenant Colonel Norman Waters</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 Keynote Speaker: Dr. </a:t>
            </a:r>
            <a:r>
              <a:rPr kumimoji="0" lang="en-US" sz="24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Arial" panose="020B0604020202020204" pitchFamily="34" charset="0"/>
              </a:rPr>
              <a:t>Pradip</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Rathod, University of Washington, Professor of</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Chemistry and Adjunct Professor of Global Health; Director, NIH </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International Center of Excellence for Malaria Research for South Asia</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Speaker Series and Panel Discussion moderated by Regina Rabinovich</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    -- Closing Remarks: Lieutenant Colonel Norman Waters</a:t>
            </a:r>
            <a:b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Arial" panose="020B0604020202020204" pitchFamily="34" charset="0"/>
              </a:rPr>
              <a:t>5 – 7 pm - Reception</a:t>
            </a:r>
          </a:p>
        </p:txBody>
      </p:sp>
      <p:sp>
        <p:nvSpPr>
          <p:cNvPr id="6" name="TextBox 5"/>
          <p:cNvSpPr txBox="1"/>
          <p:nvPr/>
        </p:nvSpPr>
        <p:spPr>
          <a:xfrm>
            <a:off x="3913907" y="310606"/>
            <a:ext cx="7484920"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ASTMH Partnership with WRAIR </a:t>
            </a:r>
          </a:p>
        </p:txBody>
      </p:sp>
    </p:spTree>
    <p:extLst>
      <p:ext uri="{BB962C8B-B14F-4D97-AF65-F5344CB8AC3E}">
        <p14:creationId xmlns:p14="http://schemas.microsoft.com/office/powerpoint/2010/main" val="469660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9745" y="171423"/>
            <a:ext cx="7607561" cy="7078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Clara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Southmayd</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Ludlow Medal</a:t>
            </a:r>
          </a:p>
        </p:txBody>
      </p:sp>
      <p:sp>
        <p:nvSpPr>
          <p:cNvPr id="4" name="Rectangle 3"/>
          <p:cNvSpPr/>
          <p:nvPr/>
        </p:nvSpPr>
        <p:spPr>
          <a:xfrm>
            <a:off x="9489157" y="1575505"/>
            <a:ext cx="2534431" cy="4247317"/>
          </a:xfrm>
          <a:prstGeom prst="rect">
            <a:avLst/>
          </a:prstGeom>
          <a:ln>
            <a:solidFill>
              <a:srgbClr val="00CCFF"/>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Univers"/>
                <a:ea typeface="+mn-ea"/>
                <a:cs typeface="+mn-cs"/>
              </a:rPr>
              <a:t>In recognition of her inspirational and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Univers"/>
                <a:ea typeface="+mn-ea"/>
                <a:cs typeface="+mn-cs"/>
              </a:rPr>
              <a:t>pioneering spirit in tropical medicine</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168412" y="1252636"/>
            <a:ext cx="3074157" cy="3964210"/>
          </a:xfrm>
          <a:prstGeom prst="rect">
            <a:avLst/>
          </a:prstGeom>
          <a:effec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945" y="3911571"/>
            <a:ext cx="2334355" cy="23343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358" y="1252636"/>
            <a:ext cx="2334354" cy="2334354"/>
          </a:xfrm>
          <a:prstGeom prst="rect">
            <a:avLst/>
          </a:prstGeom>
        </p:spPr>
      </p:pic>
      <p:sp>
        <p:nvSpPr>
          <p:cNvPr id="7" name="TextBox 6"/>
          <p:cNvSpPr txBox="1"/>
          <p:nvPr/>
        </p:nvSpPr>
        <p:spPr>
          <a:xfrm>
            <a:off x="3193405" y="1213868"/>
            <a:ext cx="3172457" cy="4608954"/>
          </a:xfrm>
          <a:prstGeom prst="rect">
            <a:avLst/>
          </a:prstGeom>
          <a:noFill/>
        </p:spPr>
        <p:txBody>
          <a:bodyPr wrap="square" rtlCol="0">
            <a:spAutoFit/>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First medal named after a woman leader in tropical medicine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First woman member of ASTMH; a PhD, entomologist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280555" y="5507681"/>
            <a:ext cx="6104895" cy="954107"/>
          </a:xfrm>
          <a:prstGeom prst="rect">
            <a:avLst/>
          </a:prstGeom>
        </p:spPr>
        <p:txBody>
          <a:bodyPr wrap="square">
            <a:spAutoFit/>
          </a:bodyPr>
          <a:lstStyle/>
          <a:p>
            <a:pPr marL="342900" marR="0" lvl="0" indent="-34290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Entomologist in Charge, Entomology Dept, Army Medical Museum</a:t>
            </a:r>
          </a:p>
        </p:txBody>
      </p:sp>
    </p:spTree>
    <p:extLst>
      <p:ext uri="{BB962C8B-B14F-4D97-AF65-F5344CB8AC3E}">
        <p14:creationId xmlns:p14="http://schemas.microsoft.com/office/powerpoint/2010/main" val="4289468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206" y="128610"/>
            <a:ext cx="12004801" cy="6762705"/>
          </a:xfrm>
          <a:prstGeom prst="rect">
            <a:avLst/>
          </a:prstGeom>
        </p:spPr>
      </p:pic>
      <p:sp>
        <p:nvSpPr>
          <p:cNvPr id="6" name="TextBox 5"/>
          <p:cNvSpPr txBox="1"/>
          <p:nvPr/>
        </p:nvSpPr>
        <p:spPr>
          <a:xfrm>
            <a:off x="1212112" y="412865"/>
            <a:ext cx="9558669"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Annual Meeting Nov. 5-9, 2017 Baltimore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8064" y="1405006"/>
            <a:ext cx="4707739" cy="3136532"/>
          </a:xfrm>
          <a:prstGeom prst="rect">
            <a:avLst/>
          </a:prstGeom>
          <a:ln>
            <a:solidFill>
              <a:srgbClr val="0070C0"/>
            </a:solidFill>
          </a:ln>
        </p:spPr>
      </p:pic>
      <p:sp>
        <p:nvSpPr>
          <p:cNvPr id="10" name="Rectangle 9"/>
          <p:cNvSpPr/>
          <p:nvPr/>
        </p:nvSpPr>
        <p:spPr>
          <a:xfrm>
            <a:off x="233917" y="1785538"/>
            <a:ext cx="6655134" cy="3600986"/>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“If there was ever a professional society that embraced the equity agenda, embraced inclusiveness at scientific meetings, embraced trainees and students…I can’t think of any other society [than ASTMH]. It is an honor to be a member of this society.”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000000"/>
                </a:solidFill>
                <a:effectLst/>
                <a:uLnTx/>
                <a:uFillTx/>
                <a:latin typeface="Calibri" panose="020F0502020204030204"/>
                <a:ea typeface="+mn-ea"/>
                <a:cs typeface="+mn-cs"/>
              </a:rPr>
              <a:t>Paul Farmer, PhD, MD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000000"/>
                </a:solidFill>
                <a:effectLst/>
                <a:uLnTx/>
                <a:uFillTx/>
                <a:latin typeface="Calibri" panose="020F0502020204030204"/>
                <a:ea typeface="+mn-ea"/>
                <a:cs typeface="+mn-cs"/>
              </a:rPr>
              <a:t>Co-Founder and Chief Strategist, Partners In Health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1" u="none" strike="noStrike" kern="1200" cap="none" spc="0" normalizeH="0" baseline="0" noProof="0" dirty="0">
                <a:ln>
                  <a:noFill/>
                </a:ln>
                <a:solidFill>
                  <a:srgbClr val="000000"/>
                </a:solidFill>
                <a:effectLst/>
                <a:uLnTx/>
                <a:uFillTx/>
                <a:latin typeface="Calibri" panose="020F0502020204030204"/>
                <a:ea typeface="+mn-ea"/>
                <a:cs typeface="+mn-cs"/>
              </a:rPr>
              <a:t>Keynote, ASTMH Annual Meeting 2017 </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420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235"/>
            <a:ext cx="12212317" cy="6879605"/>
          </a:xfrm>
          <a:prstGeom prst="rect">
            <a:avLst/>
          </a:prstGeom>
        </p:spPr>
      </p:pic>
      <p:sp>
        <p:nvSpPr>
          <p:cNvPr id="6" name="TextBox 5"/>
          <p:cNvSpPr txBox="1"/>
          <p:nvPr/>
        </p:nvSpPr>
        <p:spPr>
          <a:xfrm>
            <a:off x="1174173" y="427561"/>
            <a:ext cx="10255828"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Council Meeting, November 9, 2017 Baltimore</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47" y="1730328"/>
            <a:ext cx="3455991" cy="4154948"/>
          </a:xfrm>
          <a:prstGeom prst="rect">
            <a:avLst/>
          </a:prstGeom>
          <a:ln>
            <a:solidFill>
              <a:srgbClr val="00B0F0"/>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095" r="5273"/>
          <a:stretch/>
        </p:blipFill>
        <p:spPr>
          <a:xfrm>
            <a:off x="3951141" y="1902025"/>
            <a:ext cx="8195773" cy="3215876"/>
          </a:xfrm>
          <a:prstGeom prst="rect">
            <a:avLst/>
          </a:prstGeom>
          <a:ln>
            <a:solidFill>
              <a:schemeClr val="tx1"/>
            </a:solidFill>
          </a:ln>
        </p:spPr>
      </p:pic>
    </p:spTree>
    <p:extLst>
      <p:ext uri="{BB962C8B-B14F-4D97-AF65-F5344CB8AC3E}">
        <p14:creationId xmlns:p14="http://schemas.microsoft.com/office/powerpoint/2010/main" val="2750424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059"/>
            <a:ext cx="12191999" cy="6731807"/>
          </a:xfrm>
          <a:prstGeom prst="rect">
            <a:avLst/>
          </a:prstGeom>
        </p:spPr>
      </p:pic>
      <p:sp>
        <p:nvSpPr>
          <p:cNvPr id="7" name="Rectangle 6"/>
          <p:cNvSpPr/>
          <p:nvPr/>
        </p:nvSpPr>
        <p:spPr>
          <a:xfrm>
            <a:off x="3720706" y="387802"/>
            <a:ext cx="7892866" cy="132343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White House Releases Budget Plan: ASTMH Responds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(February 15, 2018)</a:t>
            </a:r>
          </a:p>
        </p:txBody>
      </p:sp>
      <p:sp>
        <p:nvSpPr>
          <p:cNvPr id="8" name="Rectangle 7"/>
          <p:cNvSpPr/>
          <p:nvPr/>
        </p:nvSpPr>
        <p:spPr>
          <a:xfrm>
            <a:off x="552449" y="3394709"/>
            <a:ext cx="11087100" cy="270073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“Just as we invest in a strong military to protect our country from armed threats, we also need a strong research and global health infrastructure to guard us from the threats of the microbial world. ASTMH understands that protecting ourselves from infectious diseases, investing in innovation and advancing U.S. scientific leadership can be done without sacrificing jobs, lives and global health security.”</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091" y="231817"/>
            <a:ext cx="2806306" cy="1962076"/>
          </a:xfrm>
          <a:prstGeom prst="rect">
            <a:avLst/>
          </a:prstGeom>
        </p:spPr>
      </p:pic>
      <p:sp>
        <p:nvSpPr>
          <p:cNvPr id="6" name="TextBox 5"/>
          <p:cNvSpPr txBox="1"/>
          <p:nvPr/>
        </p:nvSpPr>
        <p:spPr>
          <a:xfrm>
            <a:off x="578428" y="2389132"/>
            <a:ext cx="10363200" cy="89255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2019 U.S. Budget Process: A Threat to America’s Capacity to Respond to Microbial Threats and Assure Public Health and Safety”</a:t>
            </a:r>
          </a:p>
        </p:txBody>
      </p:sp>
    </p:spTree>
    <p:extLst>
      <p:ext uri="{BB962C8B-B14F-4D97-AF65-F5344CB8AC3E}">
        <p14:creationId xmlns:p14="http://schemas.microsoft.com/office/powerpoint/2010/main" val="226479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137" y="1052429"/>
            <a:ext cx="4107389" cy="5328983"/>
          </a:xfrm>
          <a:prstGeom prst="rect">
            <a:avLst/>
          </a:prstGeom>
          <a:ln>
            <a:solidFill>
              <a:schemeClr val="tx1"/>
            </a:solidFill>
          </a:ln>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949" y="619105"/>
            <a:ext cx="4366160" cy="5227903"/>
          </a:xfrm>
          <a:prstGeom prst="rect">
            <a:avLst/>
          </a:prstGeom>
          <a:ln>
            <a:solidFill>
              <a:schemeClr val="tx2"/>
            </a:solidFill>
          </a:ln>
        </p:spPr>
      </p:pic>
      <p:sp>
        <p:nvSpPr>
          <p:cNvPr id="12" name="TextBox 11"/>
          <p:cNvSpPr txBox="1"/>
          <p:nvPr/>
        </p:nvSpPr>
        <p:spPr>
          <a:xfrm>
            <a:off x="217465" y="122645"/>
            <a:ext cx="5043061"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AJTMH Supplements </a:t>
            </a:r>
          </a:p>
        </p:txBody>
      </p:sp>
      <p:sp>
        <p:nvSpPr>
          <p:cNvPr id="13" name="TextBox 12"/>
          <p:cNvSpPr txBox="1"/>
          <p:nvPr/>
        </p:nvSpPr>
        <p:spPr>
          <a:xfrm>
            <a:off x="1052944" y="6404839"/>
            <a:ext cx="183473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June 2018</a:t>
            </a:r>
          </a:p>
        </p:txBody>
      </p:sp>
      <p:sp>
        <p:nvSpPr>
          <p:cNvPr id="14" name="TextBox 13"/>
          <p:cNvSpPr txBox="1"/>
          <p:nvPr/>
        </p:nvSpPr>
        <p:spPr>
          <a:xfrm>
            <a:off x="6481949" y="5919747"/>
            <a:ext cx="364918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September 2018</a:t>
            </a:r>
          </a:p>
        </p:txBody>
      </p:sp>
    </p:spTree>
    <p:extLst>
      <p:ext uri="{BB962C8B-B14F-4D97-AF65-F5344CB8AC3E}">
        <p14:creationId xmlns:p14="http://schemas.microsoft.com/office/powerpoint/2010/main" val="3291000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54F9E48A-2655-0B13-953C-8D7354C928E8}"/>
              </a:ext>
            </a:extLst>
          </p:cNvPr>
          <p:cNvSpPr>
            <a:spLocks noGrp="1" noChangeArrowheads="1"/>
          </p:cNvSpPr>
          <p:nvPr>
            <p:ph type="title"/>
          </p:nvPr>
        </p:nvSpPr>
        <p:spPr>
          <a:xfrm>
            <a:off x="2250489" y="190296"/>
            <a:ext cx="7848600" cy="1143000"/>
          </a:xfrm>
        </p:spPr>
        <p:txBody>
          <a:bodyPr/>
          <a:lstStyle/>
          <a:p>
            <a:pPr eaLnBrk="1" hangingPunct="1"/>
            <a:r>
              <a:rPr lang="en-US" altLang="en-US" sz="4000" dirty="0">
                <a:solidFill>
                  <a:srgbClr val="00B050"/>
                </a:solidFill>
              </a:rPr>
              <a:t>ASTMH Testifies Before Senate Defense Appropriations </a:t>
            </a:r>
            <a:r>
              <a:rPr lang="en-US" altLang="en-US" sz="4000" dirty="0" err="1">
                <a:solidFill>
                  <a:srgbClr val="00B050"/>
                </a:solidFill>
              </a:rPr>
              <a:t>Subcomittee</a:t>
            </a:r>
            <a:r>
              <a:rPr lang="en-US" altLang="en-US" sz="4000" dirty="0">
                <a:solidFill>
                  <a:srgbClr val="00B050"/>
                </a:solidFill>
              </a:rPr>
              <a:t> </a:t>
            </a:r>
          </a:p>
        </p:txBody>
      </p:sp>
      <p:sp>
        <p:nvSpPr>
          <p:cNvPr id="102403" name="Rectangle 6">
            <a:extLst>
              <a:ext uri="{FF2B5EF4-FFF2-40B4-BE49-F238E27FC236}">
                <a16:creationId xmlns:a16="http://schemas.microsoft.com/office/drawing/2014/main" id="{F8EF112E-73BB-038E-8C9B-1423F22428A2}"/>
              </a:ext>
            </a:extLst>
          </p:cNvPr>
          <p:cNvSpPr>
            <a:spLocks noGrp="1" noChangeArrowheads="1"/>
          </p:cNvSpPr>
          <p:nvPr>
            <p:ph sz="quarter" idx="2"/>
          </p:nvPr>
        </p:nvSpPr>
        <p:spPr>
          <a:xfrm>
            <a:off x="355107" y="5286866"/>
            <a:ext cx="10697593" cy="999099"/>
          </a:xfrm>
        </p:spPr>
        <p:txBody>
          <a:bodyPr/>
          <a:lstStyle/>
          <a:p>
            <a:pPr eaLnBrk="1" hangingPunct="1"/>
            <a:r>
              <a:rPr lang="en-US" altLang="en-US" dirty="0"/>
              <a:t>ASTMH the only global health scientific society to testify </a:t>
            </a:r>
          </a:p>
        </p:txBody>
      </p:sp>
      <p:sp>
        <p:nvSpPr>
          <p:cNvPr id="102404" name="Rectangle 9">
            <a:extLst>
              <a:ext uri="{FF2B5EF4-FFF2-40B4-BE49-F238E27FC236}">
                <a16:creationId xmlns:a16="http://schemas.microsoft.com/office/drawing/2014/main" id="{842342EE-6CDC-A064-4DAA-2ECAA2FEEBA6}"/>
              </a:ext>
            </a:extLst>
          </p:cNvPr>
          <p:cNvSpPr>
            <a:spLocks noGrp="1" noChangeArrowheads="1"/>
          </p:cNvSpPr>
          <p:nvPr>
            <p:ph sz="quarter" idx="1"/>
          </p:nvPr>
        </p:nvSpPr>
        <p:spPr>
          <a:xfrm>
            <a:off x="100930" y="2014493"/>
            <a:ext cx="7018962" cy="2850469"/>
          </a:xfrm>
        </p:spPr>
        <p:txBody>
          <a:bodyPr/>
          <a:lstStyle/>
          <a:p>
            <a:pPr eaLnBrk="1" hangingPunct="1"/>
            <a:r>
              <a:rPr lang="en-US" altLang="en-US" dirty="0"/>
              <a:t>June 22, 2011</a:t>
            </a:r>
          </a:p>
          <a:p>
            <a:pPr eaLnBrk="1" hangingPunct="1"/>
            <a:r>
              <a:rPr lang="en-US" altLang="en-US" dirty="0"/>
              <a:t>Testimony before Chairman Inouye </a:t>
            </a:r>
            <a:br>
              <a:rPr lang="en-US" altLang="en-US" dirty="0"/>
            </a:br>
            <a:r>
              <a:rPr lang="en-US" altLang="en-US" dirty="0"/>
              <a:t>(D-HI) and Ranking Member Cochran (R-MS) in support of expanded funding for the military’s  investment in tropical medicine R&amp;D </a:t>
            </a:r>
            <a:br>
              <a:rPr lang="en-US" altLang="en-US" sz="2400" dirty="0"/>
            </a:br>
            <a:r>
              <a:rPr lang="en-US" altLang="en-US" sz="1000" dirty="0"/>
              <a:t> </a:t>
            </a:r>
          </a:p>
        </p:txBody>
      </p:sp>
      <p:graphicFrame>
        <p:nvGraphicFramePr>
          <p:cNvPr id="102405" name="Object 10">
            <a:extLst>
              <a:ext uri="{FF2B5EF4-FFF2-40B4-BE49-F238E27FC236}">
                <a16:creationId xmlns:a16="http://schemas.microsoft.com/office/drawing/2014/main" id="{8130359D-480A-4A22-FED5-0A1C0E8ED07E}"/>
              </a:ext>
            </a:extLst>
          </p:cNvPr>
          <p:cNvGraphicFramePr>
            <a:graphicFrameLocks noGrp="1" noChangeAspect="1"/>
          </p:cNvGraphicFramePr>
          <p:nvPr>
            <p:ph sz="half" idx="3"/>
          </p:nvPr>
        </p:nvGraphicFramePr>
        <p:xfrm>
          <a:off x="7119892" y="1538780"/>
          <a:ext cx="4971179" cy="3564037"/>
        </p:xfrm>
        <a:graphic>
          <a:graphicData uri="http://schemas.openxmlformats.org/presentationml/2006/ole">
            <mc:AlternateContent xmlns:mc="http://schemas.openxmlformats.org/markup-compatibility/2006">
              <mc:Choice xmlns:v="urn:schemas-microsoft-com:vml" Requires="v">
                <p:oleObj name="Photo Editor Photo" r:id="rId3" imgW="3933333" imgH="2819794" progId="MSPhotoEd.3">
                  <p:embed/>
                </p:oleObj>
              </mc:Choice>
              <mc:Fallback>
                <p:oleObj name="Photo Editor Photo" r:id="rId3" imgW="3933333" imgH="2819794" progId="MSPhotoEd.3">
                  <p:embed/>
                  <p:pic>
                    <p:nvPicPr>
                      <p:cNvPr id="102405" name="Object 10">
                        <a:extLst>
                          <a:ext uri="{FF2B5EF4-FFF2-40B4-BE49-F238E27FC236}">
                            <a16:creationId xmlns:a16="http://schemas.microsoft.com/office/drawing/2014/main" id="{8130359D-480A-4A22-FED5-0A1C0E8ED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9892" y="1538780"/>
                        <a:ext cx="4971179" cy="3564037"/>
                      </a:xfrm>
                      <a:prstGeom prst="rect">
                        <a:avLst/>
                      </a:prstGeom>
                      <a:noFill/>
                      <a:ln>
                        <a:noFill/>
                      </a:ln>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8148"/>
            <a:ext cx="12040641" cy="6782894"/>
          </a:xfrm>
          <a:prstGeom prst="rect">
            <a:avLst/>
          </a:prstGeom>
        </p:spPr>
      </p:pic>
      <p:sp>
        <p:nvSpPr>
          <p:cNvPr id="7" name="Rectangle 6"/>
          <p:cNvSpPr/>
          <p:nvPr/>
        </p:nvSpPr>
        <p:spPr>
          <a:xfrm>
            <a:off x="627438" y="101066"/>
            <a:ext cx="10785764" cy="1323439"/>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'Eye Worm' Study Results in Very High Traffic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to </a:t>
            </a:r>
            <a:r>
              <a:rPr kumimoji="0" lang="en-US" sz="4000" b="0"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AJTMH </a:t>
            </a:r>
            <a:r>
              <a:rPr kumimoji="0" lang="en-US"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Website, Media Coverage  </a:t>
            </a:r>
            <a:endParaRPr kumimoji="0" lang="en-US" sz="4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p:txBody>
      </p:sp>
      <p:pic>
        <p:nvPicPr>
          <p:cNvPr id="6" name="Picture 5"/>
          <p:cNvPicPr>
            <a:picLocks noChangeAspect="1"/>
          </p:cNvPicPr>
          <p:nvPr/>
        </p:nvPicPr>
        <p:blipFill>
          <a:blip r:embed="rId3"/>
          <a:stretch>
            <a:fillRect/>
          </a:stretch>
        </p:blipFill>
        <p:spPr>
          <a:xfrm>
            <a:off x="407372" y="1341577"/>
            <a:ext cx="2700903" cy="2325281"/>
          </a:xfrm>
          <a:prstGeom prst="rect">
            <a:avLst/>
          </a:prstGeom>
          <a:ln>
            <a:solidFill>
              <a:schemeClr val="tx1">
                <a:lumMod val="65000"/>
                <a:lumOff val="35000"/>
              </a:schemeClr>
            </a:solidFill>
          </a:ln>
        </p:spPr>
      </p:pic>
      <p:sp>
        <p:nvSpPr>
          <p:cNvPr id="8" name="Rectangle 7"/>
          <p:cNvSpPr/>
          <p:nvPr/>
        </p:nvSpPr>
        <p:spPr>
          <a:xfrm>
            <a:off x="4795961" y="1706382"/>
            <a:ext cx="7049155" cy="4431983"/>
          </a:xfrm>
          <a:prstGeom prst="rect">
            <a:avLst/>
          </a:prstGeom>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Oregon woman's infection by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Thelazia</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gulosa</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resulting in significant news coverage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4,500+ tweets (and counting) drove unusually high number of users to Journal website </a:t>
            </a:r>
          </a:p>
          <a:p>
            <a:pPr marL="600075" marR="0" lvl="1" indent="-25717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96,397 total number of Journal website users in February, compared with 36,570 in January</a:t>
            </a:r>
          </a:p>
          <a:p>
            <a:pPr marL="342900" marR="0" lvl="1"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NPR “Goats and Soda” wrote a Dr Seuss-like poem about the worm story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March 7 – Dr Oz show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4" name="Picture 3"/>
          <p:cNvPicPr>
            <a:picLocks noChangeAspect="1"/>
          </p:cNvPicPr>
          <p:nvPr/>
        </p:nvPicPr>
        <p:blipFill>
          <a:blip r:embed="rId4"/>
          <a:stretch>
            <a:fillRect/>
          </a:stretch>
        </p:blipFill>
        <p:spPr>
          <a:xfrm>
            <a:off x="1899533" y="3622090"/>
            <a:ext cx="2700903" cy="3455569"/>
          </a:xfrm>
          <a:prstGeom prst="rect">
            <a:avLst/>
          </a:prstGeom>
          <a:ln>
            <a:solidFill>
              <a:schemeClr val="tx1"/>
            </a:solidFill>
          </a:ln>
        </p:spPr>
      </p:pic>
      <p:sp>
        <p:nvSpPr>
          <p:cNvPr id="9" name="TextBox 8"/>
          <p:cNvSpPr txBox="1"/>
          <p:nvPr/>
        </p:nvSpPr>
        <p:spPr>
          <a:xfrm>
            <a:off x="151359" y="4468092"/>
            <a:ext cx="1648358"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Feb 12, 2017 Press Release </a:t>
            </a:r>
          </a:p>
        </p:txBody>
      </p:sp>
    </p:spTree>
    <p:extLst>
      <p:ext uri="{BB962C8B-B14F-4D97-AF65-F5344CB8AC3E}">
        <p14:creationId xmlns:p14="http://schemas.microsoft.com/office/powerpoint/2010/main" val="4160637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509" y="468975"/>
            <a:ext cx="11690981" cy="6585919"/>
          </a:xfrm>
          <a:prstGeom prst="rect">
            <a:avLst/>
          </a:prstGeom>
        </p:spPr>
      </p:pic>
      <p:sp>
        <p:nvSpPr>
          <p:cNvPr id="8" name="Rectangle 7"/>
          <p:cNvSpPr/>
          <p:nvPr/>
        </p:nvSpPr>
        <p:spPr>
          <a:xfrm>
            <a:off x="528629" y="196493"/>
            <a:ext cx="10681854" cy="1569660"/>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Members Make a Historic Governance Decision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Two Councilor seats added to be filled by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Student, Trainee, Resident, Post-Doc </a:t>
            </a:r>
          </a:p>
        </p:txBody>
      </p:sp>
      <p:sp>
        <p:nvSpPr>
          <p:cNvPr id="10" name="Rectangle 9"/>
          <p:cNvSpPr/>
          <p:nvPr/>
        </p:nvSpPr>
        <p:spPr>
          <a:xfrm>
            <a:off x="5059690" y="2239816"/>
            <a:ext cx="6730528" cy="3416320"/>
          </a:xfrm>
          <a:prstGeom prst="rect">
            <a:avLst/>
          </a:prstGeom>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ASTMH leadership recognized the value and importance of having early career voices in this high-level leadership role that focuses on strategy and fiduciary responsibilities.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Serving on the Council provides the opportunity to help ASTMH navigate and address some of the toughest issues facing tropical medicine/global health today including training, funding, and policy. </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3170"/>
          <a:stretch/>
        </p:blipFill>
        <p:spPr>
          <a:xfrm>
            <a:off x="2980293" y="2239816"/>
            <a:ext cx="1836942" cy="2829421"/>
          </a:xfrm>
          <a:prstGeom prst="rect">
            <a:avLst/>
          </a:prstGeom>
          <a:ln>
            <a:solidFill>
              <a:schemeClr val="accent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4722" t="8902" r="8728" b="4870"/>
          <a:stretch/>
        </p:blipFill>
        <p:spPr>
          <a:xfrm>
            <a:off x="401782" y="1783244"/>
            <a:ext cx="1905348" cy="2858021"/>
          </a:xfrm>
          <a:prstGeom prst="rect">
            <a:avLst/>
          </a:prstGeom>
          <a:ln>
            <a:solidFill>
              <a:schemeClr val="accent1"/>
            </a:solidFill>
          </a:ln>
        </p:spPr>
      </p:pic>
      <p:sp>
        <p:nvSpPr>
          <p:cNvPr id="7" name="TextBox 6"/>
          <p:cNvSpPr txBox="1"/>
          <p:nvPr/>
        </p:nvSpPr>
        <p:spPr>
          <a:xfrm>
            <a:off x="594438" y="4809822"/>
            <a:ext cx="1569236"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Anna Uehara </a:t>
            </a:r>
          </a:p>
        </p:txBody>
      </p:sp>
      <p:sp>
        <p:nvSpPr>
          <p:cNvPr id="11" name="TextBox 10"/>
          <p:cNvSpPr txBox="1"/>
          <p:nvPr/>
        </p:nvSpPr>
        <p:spPr>
          <a:xfrm>
            <a:off x="3250456" y="5209939"/>
            <a:ext cx="1394279"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Koya Allen  </a:t>
            </a:r>
          </a:p>
        </p:txBody>
      </p:sp>
    </p:spTree>
    <p:extLst>
      <p:ext uri="{BB962C8B-B14F-4D97-AF65-F5344CB8AC3E}">
        <p14:creationId xmlns:p14="http://schemas.microsoft.com/office/powerpoint/2010/main" val="2851464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051006" y="1592814"/>
            <a:ext cx="7708112"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ASTMH Inclusion/Respect Policy </a:t>
            </a:r>
          </a:p>
        </p:txBody>
      </p:sp>
      <p:sp>
        <p:nvSpPr>
          <p:cNvPr id="9" name="Title 4">
            <a:extLst>
              <a:ext uri="{FF2B5EF4-FFF2-40B4-BE49-F238E27FC236}">
                <a16:creationId xmlns:a16="http://schemas.microsoft.com/office/drawing/2014/main" id="{CA8D56C6-15EC-4F31-9AAC-2B944D3EA4D8}"/>
              </a:ext>
            </a:extLst>
          </p:cNvPr>
          <p:cNvSpPr txBox="1">
            <a:spLocks/>
          </p:cNvSpPr>
          <p:nvPr/>
        </p:nvSpPr>
        <p:spPr>
          <a:xfrm>
            <a:off x="486202" y="3027248"/>
            <a:ext cx="10837719" cy="1824122"/>
          </a:xfrm>
          <a:prstGeom prst="rect">
            <a:avLst/>
          </a:prstGeom>
        </p:spPr>
        <p:txBody>
          <a:bodyPr vert="horz" wrap="square" lIns="91432" tIns="45716" rIns="91432" bIns="45716"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j-ea"/>
                <a:cs typeface="+mj-cs"/>
              </a:rPr>
              <a:t>“ASTMH is committed to an open and diverse environment that is built on dignity and mutual respect for all members, participants, and staff, free of discrimination.”</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endParaRP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Verdana" panose="020B0604030504040204" pitchFamily="34" charset="0"/>
              </a:rPr>
              <a:t>Adopted unanimously by the Board on October 27, 2018</a:t>
            </a:r>
          </a:p>
        </p:txBody>
      </p:sp>
      <p:pic>
        <p:nvPicPr>
          <p:cNvPr id="3" name="Picture 2">
            <a:extLst>
              <a:ext uri="{FF2B5EF4-FFF2-40B4-BE49-F238E27FC236}">
                <a16:creationId xmlns:a16="http://schemas.microsoft.com/office/drawing/2014/main" id="{BC0ABB54-A19A-4E8E-B450-04307CFF0847}"/>
              </a:ext>
            </a:extLst>
          </p:cNvPr>
          <p:cNvPicPr>
            <a:picLocks noChangeAspect="1"/>
          </p:cNvPicPr>
          <p:nvPr/>
        </p:nvPicPr>
        <p:blipFill rotWithShape="1">
          <a:blip r:embed="rId3">
            <a:extLst>
              <a:ext uri="{28A0092B-C50C-407E-A947-70E740481C1C}">
                <a14:useLocalDpi xmlns:a14="http://schemas.microsoft.com/office/drawing/2010/main" val="0"/>
              </a:ext>
            </a:extLst>
          </a:blip>
          <a:srcRect t="65831"/>
          <a:stretch/>
        </p:blipFill>
        <p:spPr>
          <a:xfrm>
            <a:off x="241085" y="126559"/>
            <a:ext cx="11502101" cy="1199359"/>
          </a:xfrm>
          <a:prstGeom prst="rect">
            <a:avLst/>
          </a:prstGeom>
        </p:spPr>
      </p:pic>
    </p:spTree>
    <p:extLst>
      <p:ext uri="{BB962C8B-B14F-4D97-AF65-F5344CB8AC3E}">
        <p14:creationId xmlns:p14="http://schemas.microsoft.com/office/powerpoint/2010/main" val="529837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672178" y="273864"/>
            <a:ext cx="6057364" cy="677108"/>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panose="020F0502020204030204"/>
                <a:ea typeface="+mn-ea"/>
                <a:cs typeface="+mn-cs"/>
              </a:rPr>
              <a:t>Meet the 2019 Kean Fellows! </a:t>
            </a:r>
          </a:p>
        </p:txBody>
      </p:sp>
      <p:pic>
        <p:nvPicPr>
          <p:cNvPr id="2" name="Picture 1"/>
          <p:cNvPicPr>
            <a:picLocks noChangeAspect="1"/>
          </p:cNvPicPr>
          <p:nvPr/>
        </p:nvPicPr>
        <p:blipFill>
          <a:blip r:embed="rId3"/>
          <a:stretch>
            <a:fillRect/>
          </a:stretch>
        </p:blipFill>
        <p:spPr>
          <a:xfrm>
            <a:off x="1646418" y="941149"/>
            <a:ext cx="1747946" cy="1710457"/>
          </a:xfrm>
          <a:prstGeom prst="rect">
            <a:avLst/>
          </a:prstGeom>
        </p:spPr>
      </p:pic>
      <p:sp>
        <p:nvSpPr>
          <p:cNvPr id="4" name="Rectangle 3"/>
          <p:cNvSpPr/>
          <p:nvPr/>
        </p:nvSpPr>
        <p:spPr>
          <a:xfrm>
            <a:off x="3995180" y="2764598"/>
            <a:ext cx="4572000" cy="715581"/>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“I wanted to offer my sincere thanks to the ASTMH for making this entire project come alive. Without the ASTMH's support, I probably would not have been able to pull any of this off.”</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33" y="3851104"/>
            <a:ext cx="1650206" cy="36433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420" y="2675954"/>
            <a:ext cx="1500945" cy="406799"/>
          </a:xfrm>
          <a:prstGeom prst="rect">
            <a:avLst/>
          </a:prstGeom>
        </p:spPr>
      </p:pic>
      <p:sp>
        <p:nvSpPr>
          <p:cNvPr id="19" name="Rectangle 18"/>
          <p:cNvSpPr/>
          <p:nvPr/>
        </p:nvSpPr>
        <p:spPr>
          <a:xfrm>
            <a:off x="353292" y="4679678"/>
            <a:ext cx="6826826" cy="5078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262524"/>
                </a:solidFill>
                <a:effectLst/>
                <a:uLnTx/>
                <a:uFillTx/>
                <a:latin typeface="Calibri" panose="020F0502020204030204"/>
                <a:ea typeface="+mn-ea"/>
                <a:cs typeface="+mn-cs"/>
              </a:rPr>
              <a:t>“The Kean Fellowship has allowed me to take the lead on a project and gain experience working on a research question from formulation to conclusion.”</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6"/>
          <a:stretch>
            <a:fillRect/>
          </a:stretch>
        </p:blipFill>
        <p:spPr>
          <a:xfrm>
            <a:off x="3995181" y="3771397"/>
            <a:ext cx="5179219" cy="464344"/>
          </a:xfrm>
          <a:prstGeom prst="rect">
            <a:avLst/>
          </a:prstGeom>
        </p:spPr>
      </p:pic>
      <p:pic>
        <p:nvPicPr>
          <p:cNvPr id="21" name="Picture 20"/>
          <p:cNvPicPr>
            <a:picLocks noChangeAspect="1"/>
          </p:cNvPicPr>
          <p:nvPr/>
        </p:nvPicPr>
        <p:blipFill>
          <a:blip r:embed="rId7"/>
          <a:stretch>
            <a:fillRect/>
          </a:stretch>
        </p:blipFill>
        <p:spPr>
          <a:xfrm>
            <a:off x="8841827" y="2675954"/>
            <a:ext cx="1364456" cy="828675"/>
          </a:xfrm>
          <a:prstGeom prst="rect">
            <a:avLst/>
          </a:prstGeom>
        </p:spPr>
      </p:pic>
      <p:pic>
        <p:nvPicPr>
          <p:cNvPr id="22" name="Picture 21"/>
          <p:cNvPicPr>
            <a:picLocks noChangeAspect="1"/>
          </p:cNvPicPr>
          <p:nvPr/>
        </p:nvPicPr>
        <p:blipFill>
          <a:blip r:embed="rId8"/>
          <a:stretch>
            <a:fillRect/>
          </a:stretch>
        </p:blipFill>
        <p:spPr>
          <a:xfrm>
            <a:off x="4020443" y="1740629"/>
            <a:ext cx="1878806" cy="707231"/>
          </a:xfrm>
          <a:prstGeom prst="rect">
            <a:avLst/>
          </a:prstGeom>
        </p:spPr>
      </p:pic>
      <p:sp>
        <p:nvSpPr>
          <p:cNvPr id="23" name="Rectangle 22"/>
          <p:cNvSpPr/>
          <p:nvPr/>
        </p:nvSpPr>
        <p:spPr>
          <a:xfrm>
            <a:off x="6331145" y="1791642"/>
            <a:ext cx="2844940" cy="92333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262524"/>
                </a:solidFill>
                <a:effectLst/>
                <a:uLnTx/>
                <a:uFillTx/>
                <a:latin typeface="Calibri" panose="020F0502020204030204"/>
                <a:ea typeface="+mn-ea"/>
                <a:cs typeface="+mn-cs"/>
              </a:rPr>
              <a:t> ”I feel I am a part of the community of professionals committed to building systems of global health and equity.”</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758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90945" y="2481410"/>
            <a:ext cx="11471564" cy="3262432"/>
          </a:xfrm>
          <a:prstGeom prst="rect">
            <a:avLst/>
          </a:prstGeom>
        </p:spPr>
        <p:txBody>
          <a:bodyPr wrap="square">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FDA staff has rapid access to knowledgeable ASTMH members with scientific or medical expertise to supplement existing knowledge and expertise within FDA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Primary objective: “permit FDA rapid access to various scientific viewpoints from individual experts…. because doing so will further the Parties’ mutual goals of having more innovative, safe, and effective diagnostic, preventive and treatment medical products on the market.”</a:t>
            </a:r>
          </a:p>
        </p:txBody>
      </p:sp>
      <p:sp>
        <p:nvSpPr>
          <p:cNvPr id="7" name="TextBox 6"/>
          <p:cNvSpPr txBox="1"/>
          <p:nvPr/>
        </p:nvSpPr>
        <p:spPr>
          <a:xfrm>
            <a:off x="872837" y="225763"/>
            <a:ext cx="10744199"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ASTMH Joins FDA Network of Experts (Sept 2019)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5506" b="30351"/>
          <a:stretch/>
        </p:blipFill>
        <p:spPr>
          <a:xfrm>
            <a:off x="3409397" y="1097977"/>
            <a:ext cx="4999083" cy="1219105"/>
          </a:xfrm>
          <a:prstGeom prst="rect">
            <a:avLst/>
          </a:prstGeom>
        </p:spPr>
      </p:pic>
    </p:spTree>
    <p:extLst>
      <p:ext uri="{BB962C8B-B14F-4D97-AF65-F5344CB8AC3E}">
        <p14:creationId xmlns:p14="http://schemas.microsoft.com/office/powerpoint/2010/main" val="3846036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3951" y="157623"/>
            <a:ext cx="6770077" cy="70788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Working With Our Partners</a:t>
            </a:r>
          </a:p>
        </p:txBody>
      </p:sp>
      <p:sp>
        <p:nvSpPr>
          <p:cNvPr id="10" name="TextBox 9"/>
          <p:cNvSpPr txBox="1"/>
          <p:nvPr/>
        </p:nvSpPr>
        <p:spPr>
          <a:xfrm>
            <a:off x="148329" y="2860229"/>
            <a:ext cx="7263905"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Capitol Hill Briefing: The Department of Defense and the Fight against Malaria – In Conjunction with the Senate Malaria and NTD Caucus - September 24, 2019</a:t>
            </a:r>
          </a:p>
        </p:txBody>
      </p:sp>
      <p:pic>
        <p:nvPicPr>
          <p:cNvPr id="11" name="Picture 10">
            <a:extLst>
              <a:ext uri="{FF2B5EF4-FFF2-40B4-BE49-F238E27FC236}">
                <a16:creationId xmlns:a16="http://schemas.microsoft.com/office/drawing/2014/main" id="{6B66D9D0-FACA-4549-AA6F-BCF91FAAADB3}"/>
              </a:ext>
            </a:extLst>
          </p:cNvPr>
          <p:cNvPicPr/>
          <p:nvPr/>
        </p:nvPicPr>
        <p:blipFill rotWithShape="1">
          <a:blip r:embed="rId3" cstate="print">
            <a:extLst>
              <a:ext uri="{28A0092B-C50C-407E-A947-70E740481C1C}">
                <a14:useLocalDpi xmlns:a14="http://schemas.microsoft.com/office/drawing/2010/main" val="0"/>
              </a:ext>
            </a:extLst>
          </a:blip>
          <a:srcRect l="4027" t="5155" r="1945" b="8935"/>
          <a:stretch/>
        </p:blipFill>
        <p:spPr bwMode="auto">
          <a:xfrm>
            <a:off x="204980" y="4126247"/>
            <a:ext cx="5364547" cy="1349762"/>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DE1F09B-9AA2-447D-8236-4B3CB8CB5219}"/>
              </a:ext>
            </a:extLst>
          </p:cNvPr>
          <p:cNvPicPr>
            <a:picLocks noChangeAspect="1"/>
          </p:cNvPicPr>
          <p:nvPr/>
        </p:nvPicPr>
        <p:blipFill>
          <a:blip r:embed="rId4"/>
          <a:stretch>
            <a:fillRect/>
          </a:stretch>
        </p:blipFill>
        <p:spPr>
          <a:xfrm>
            <a:off x="902213" y="963646"/>
            <a:ext cx="3945706" cy="1429154"/>
          </a:xfrm>
          <a:prstGeom prst="rect">
            <a:avLst/>
          </a:prstGeom>
        </p:spPr>
      </p:pic>
      <p:sp>
        <p:nvSpPr>
          <p:cNvPr id="13" name="Rectangle 12">
            <a:extLst>
              <a:ext uri="{FF2B5EF4-FFF2-40B4-BE49-F238E27FC236}">
                <a16:creationId xmlns:a16="http://schemas.microsoft.com/office/drawing/2014/main" id="{412480D6-99D8-43B8-9707-F1B5D962BBA3}"/>
              </a:ext>
            </a:extLst>
          </p:cNvPr>
          <p:cNvSpPr/>
          <p:nvPr/>
        </p:nvSpPr>
        <p:spPr>
          <a:xfrm>
            <a:off x="4972549" y="918676"/>
            <a:ext cx="6673143" cy="138499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4th Annual Magill Malaria Forum: Overcoming Challenges at the Front Lines of Malaria - April 26, 2019 </a:t>
            </a:r>
          </a:p>
        </p:txBody>
      </p:sp>
      <p:pic>
        <p:nvPicPr>
          <p:cNvPr id="3" name="Picture 2">
            <a:extLst>
              <a:ext uri="{FF2B5EF4-FFF2-40B4-BE49-F238E27FC236}">
                <a16:creationId xmlns:a16="http://schemas.microsoft.com/office/drawing/2014/main" id="{DA65BB70-F326-4814-8D7B-8A0F46D678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149" t="23487" r="26850" b="31620"/>
          <a:stretch/>
        </p:blipFill>
        <p:spPr>
          <a:xfrm>
            <a:off x="7325591" y="2696703"/>
            <a:ext cx="3979718" cy="2679921"/>
          </a:xfrm>
          <a:prstGeom prst="rect">
            <a:avLst/>
          </a:prstGeom>
          <a:ln>
            <a:solidFill>
              <a:schemeClr val="tx1"/>
            </a:solidFill>
          </a:ln>
        </p:spPr>
      </p:pic>
      <p:cxnSp>
        <p:nvCxnSpPr>
          <p:cNvPr id="5" name="Straight Connector 4">
            <a:extLst>
              <a:ext uri="{FF2B5EF4-FFF2-40B4-BE49-F238E27FC236}">
                <a16:creationId xmlns:a16="http://schemas.microsoft.com/office/drawing/2014/main" id="{00840261-ADBD-370E-948D-02C3985CC7ED}"/>
              </a:ext>
            </a:extLst>
          </p:cNvPr>
          <p:cNvCxnSpPr>
            <a:cxnSpLocks/>
          </p:cNvCxnSpPr>
          <p:nvPr/>
        </p:nvCxnSpPr>
        <p:spPr>
          <a:xfrm flipV="1">
            <a:off x="446809" y="2481926"/>
            <a:ext cx="11074253" cy="27904"/>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04879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image001">
            <a:extLst>
              <a:ext uri="{FF2B5EF4-FFF2-40B4-BE49-F238E27FC236}">
                <a16:creationId xmlns:a16="http://schemas.microsoft.com/office/drawing/2014/main" id="{16B2DD62-5EA1-4586-8DAA-2D3791F0E3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121" y="99013"/>
            <a:ext cx="8291252" cy="655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7427" y="2228851"/>
            <a:ext cx="3537510" cy="132343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Working With Our Partners </a:t>
            </a:r>
          </a:p>
        </p:txBody>
      </p:sp>
    </p:spTree>
    <p:extLst>
      <p:ext uri="{BB962C8B-B14F-4D97-AF65-F5344CB8AC3E}">
        <p14:creationId xmlns:p14="http://schemas.microsoft.com/office/powerpoint/2010/main" val="16646349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36607">
            <a:off x="4980987" y="740431"/>
            <a:ext cx="3749279" cy="2499519"/>
          </a:xfrm>
          <a:prstGeom prst="rect">
            <a:avLst/>
          </a:prstGeom>
        </p:spPr>
      </p:pic>
      <p:sp>
        <p:nvSpPr>
          <p:cNvPr id="7" name="Title 6"/>
          <p:cNvSpPr>
            <a:spLocks noGrp="1"/>
          </p:cNvSpPr>
          <p:nvPr>
            <p:ph type="title"/>
          </p:nvPr>
        </p:nvSpPr>
        <p:spPr>
          <a:xfrm>
            <a:off x="176645" y="229203"/>
            <a:ext cx="6379153" cy="1009914"/>
          </a:xfrm>
        </p:spPr>
        <p:txBody>
          <a:bodyPr>
            <a:normAutofit/>
          </a:bodyPr>
          <a:lstStyle/>
          <a:p>
            <a:r>
              <a:rPr lang="en-US" sz="4000" dirty="0">
                <a:latin typeface="+mn-lt"/>
              </a:rPr>
              <a:t>Annual Meeting 2019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846"/>
          <a:stretch/>
        </p:blipFill>
        <p:spPr>
          <a:xfrm>
            <a:off x="588151" y="1101574"/>
            <a:ext cx="3962834" cy="3031287"/>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37523"/>
          <a:stretch/>
        </p:blipFill>
        <p:spPr>
          <a:xfrm>
            <a:off x="4778457" y="3094541"/>
            <a:ext cx="3501031" cy="373576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571" t="10551" r="-1"/>
          <a:stretch/>
        </p:blipFill>
        <p:spPr>
          <a:xfrm rot="21191953">
            <a:off x="958038" y="3964439"/>
            <a:ext cx="3960004" cy="2640588"/>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13973"/>
          <a:stretch/>
        </p:blipFill>
        <p:spPr>
          <a:xfrm>
            <a:off x="8935526" y="279028"/>
            <a:ext cx="2421791" cy="422272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79728">
            <a:off x="8812230" y="3195585"/>
            <a:ext cx="2399140" cy="3598711"/>
          </a:xfrm>
          <a:prstGeom prst="rect">
            <a:avLst/>
          </a:prstGeom>
        </p:spPr>
      </p:pic>
    </p:spTree>
    <p:extLst>
      <p:ext uri="{BB962C8B-B14F-4D97-AF65-F5344CB8AC3E}">
        <p14:creationId xmlns:p14="http://schemas.microsoft.com/office/powerpoint/2010/main" val="3511194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2589068" y="296142"/>
            <a:ext cx="7304809" cy="663142"/>
          </a:xfrm>
        </p:spPr>
        <p:txBody>
          <a:bodyPr>
            <a:noAutofit/>
          </a:bodyPr>
          <a:lstStyle/>
          <a:p>
            <a:r>
              <a:rPr lang="en-US" sz="4000" dirty="0">
                <a:latin typeface="+mn-lt"/>
              </a:rPr>
              <a:t>ASTMH Condemns Racism</a:t>
            </a:r>
          </a:p>
        </p:txBody>
      </p:sp>
      <p:sp>
        <p:nvSpPr>
          <p:cNvPr id="6" name="Content Placeholder 7"/>
          <p:cNvSpPr txBox="1">
            <a:spLocks/>
          </p:cNvSpPr>
          <p:nvPr/>
        </p:nvSpPr>
        <p:spPr>
          <a:xfrm>
            <a:off x="166253" y="1302273"/>
            <a:ext cx="11627428" cy="484914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The role of structural racism as a determinant of health informs our views.</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619"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342900" marR="0" lvl="1"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“As President and on behalf of the ASTMH Board, our statement of inclusivity and respect is a stance of solidarity to ensure that all members and persons where we live and work are treated with respect, dignity and inclusiveness…” </a:t>
            </a:r>
          </a:p>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Joel G. Breman, MD, DTPH, FIDSA, FASTMH </a:t>
            </a:r>
          </a:p>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June 4, 2020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Inclusion/Respect Taskforce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Co-Chairs: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Julie Jacobson and Jonathan Stiles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Member survey sent in September, topline results to Board</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619"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040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1607731" y="266422"/>
            <a:ext cx="8976537" cy="646331"/>
          </a:xfrm>
          <a:prstGeom prst="rect">
            <a:avLst/>
          </a:prstGeom>
          <a:noFill/>
        </p:spPr>
        <p:txBody>
          <a:bodyPr wrap="square" rtlCol="0">
            <a:spAutoFit/>
          </a:bodyPr>
          <a:lstStyle/>
          <a:p>
            <a:r>
              <a:rPr lang="en-US" sz="4000" dirty="0">
                <a:latin typeface="+mn-lt"/>
              </a:rPr>
              <a:t>ASTMH’s Strong Voice on Behalf of Science </a:t>
            </a:r>
          </a:p>
        </p:txBody>
      </p:sp>
      <p:sp>
        <p:nvSpPr>
          <p:cNvPr id="5" name="TextBox 4"/>
          <p:cNvSpPr txBox="1"/>
          <p:nvPr/>
        </p:nvSpPr>
        <p:spPr>
          <a:xfrm>
            <a:off x="263533" y="1139837"/>
            <a:ext cx="11490436" cy="189282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Since Jan 1, 2020 - 56 letters/statements with others and/or driven by ASTMH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stretch>
            <a:fillRect/>
          </a:stretch>
        </p:blipFill>
        <p:spPr>
          <a:xfrm>
            <a:off x="7096322" y="1922800"/>
            <a:ext cx="4657647" cy="1741373"/>
          </a:xfrm>
          <a:prstGeom prst="rect">
            <a:avLst/>
          </a:prstGeom>
        </p:spPr>
      </p:pic>
      <p:pic>
        <p:nvPicPr>
          <p:cNvPr id="7" name="Picture 6"/>
          <p:cNvPicPr>
            <a:picLocks noChangeAspect="1"/>
          </p:cNvPicPr>
          <p:nvPr/>
        </p:nvPicPr>
        <p:blipFill>
          <a:blip r:embed="rId3"/>
          <a:stretch>
            <a:fillRect/>
          </a:stretch>
        </p:blipFill>
        <p:spPr>
          <a:xfrm>
            <a:off x="263533" y="2701365"/>
            <a:ext cx="4027920" cy="14279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021" y="4567544"/>
            <a:ext cx="1900387" cy="1900387"/>
          </a:xfrm>
          <a:prstGeom prst="rect">
            <a:avLst/>
          </a:prstGeom>
          <a:ln>
            <a:solidFill>
              <a:schemeClr val="tx1"/>
            </a:solidFill>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0850" y="4056226"/>
            <a:ext cx="2093352" cy="1582185"/>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8474" b="16511"/>
          <a:stretch/>
        </p:blipFill>
        <p:spPr>
          <a:xfrm>
            <a:off x="6457893" y="4463381"/>
            <a:ext cx="2922957" cy="1900387"/>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903" y="4271950"/>
            <a:ext cx="4357288" cy="2254742"/>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7707" y="2047637"/>
            <a:ext cx="2152570" cy="190038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9807" y="3218819"/>
            <a:ext cx="2726212" cy="1121641"/>
          </a:xfrm>
          <a:prstGeom prst="rect">
            <a:avLst/>
          </a:prstGeom>
        </p:spPr>
      </p:pic>
    </p:spTree>
    <p:extLst>
      <p:ext uri="{BB962C8B-B14F-4D97-AF65-F5344CB8AC3E}">
        <p14:creationId xmlns:p14="http://schemas.microsoft.com/office/powerpoint/2010/main" val="2002524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222" y="268565"/>
            <a:ext cx="3459801" cy="762000"/>
          </a:xfrm>
        </p:spPr>
        <p:txBody>
          <a:bodyPr>
            <a:normAutofit/>
          </a:bodyPr>
          <a:lstStyle/>
          <a:p>
            <a:r>
              <a:rPr lang="en-US" sz="4000" dirty="0"/>
              <a:t>AJTMH </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202" y="2025188"/>
            <a:ext cx="3126470" cy="407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2812" y="179298"/>
            <a:ext cx="3126470" cy="4188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0" y="1119341"/>
            <a:ext cx="4220893" cy="56547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372368" y="6097479"/>
            <a:ext cx="198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1988-2001</a:t>
            </a:r>
          </a:p>
        </p:txBody>
      </p:sp>
      <p:sp>
        <p:nvSpPr>
          <p:cNvPr id="7" name="TextBox 6"/>
          <p:cNvSpPr txBox="1"/>
          <p:nvPr/>
        </p:nvSpPr>
        <p:spPr>
          <a:xfrm>
            <a:off x="5929166" y="4367813"/>
            <a:ext cx="2540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2002 -2012</a:t>
            </a:r>
          </a:p>
        </p:txBody>
      </p:sp>
    </p:spTree>
    <p:extLst>
      <p:ext uri="{BB962C8B-B14F-4D97-AF65-F5344CB8AC3E}">
        <p14:creationId xmlns:p14="http://schemas.microsoft.com/office/powerpoint/2010/main" val="3024928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500" t="24830" r="27857" b="22336"/>
          <a:stretch/>
        </p:blipFill>
        <p:spPr>
          <a:xfrm>
            <a:off x="6096000" y="3933474"/>
            <a:ext cx="2032312" cy="1262743"/>
          </a:xfrm>
          <a:prstGeom prst="rect">
            <a:avLst/>
          </a:prstGeom>
        </p:spPr>
      </p:pic>
      <p:sp>
        <p:nvSpPr>
          <p:cNvPr id="7" name="Title 6"/>
          <p:cNvSpPr>
            <a:spLocks noGrp="1"/>
          </p:cNvSpPr>
          <p:nvPr>
            <p:ph type="title"/>
          </p:nvPr>
        </p:nvSpPr>
        <p:spPr>
          <a:xfrm>
            <a:off x="434537" y="596956"/>
            <a:ext cx="6305753" cy="1732428"/>
          </a:xfrm>
        </p:spPr>
        <p:txBody>
          <a:bodyPr>
            <a:normAutofit/>
          </a:bodyPr>
          <a:lstStyle/>
          <a:p>
            <a:r>
              <a:rPr lang="en-US" sz="4000" dirty="0">
                <a:latin typeface="+mn-lt"/>
              </a:rPr>
              <a:t>“Science – </a:t>
            </a:r>
            <a:r>
              <a:rPr lang="en-US" sz="4000" i="1" dirty="0">
                <a:latin typeface="+mn-lt"/>
              </a:rPr>
              <a:t>Not Politics </a:t>
            </a:r>
            <a:r>
              <a:rPr lang="en-US" sz="4000" dirty="0">
                <a:latin typeface="+mn-lt"/>
              </a:rPr>
              <a:t>– Will Lead Us Out of COVID-19” </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634"/>
          <a:stretch/>
        </p:blipFill>
        <p:spPr>
          <a:xfrm rot="21258090">
            <a:off x="7528251" y="258468"/>
            <a:ext cx="3898403" cy="6857249"/>
          </a:xfrm>
          <a:prstGeom prst="rect">
            <a:avLst/>
          </a:prstGeom>
        </p:spPr>
      </p:pic>
      <p:sp>
        <p:nvSpPr>
          <p:cNvPr id="4" name="TextBox 3"/>
          <p:cNvSpPr txBox="1"/>
          <p:nvPr/>
        </p:nvSpPr>
        <p:spPr>
          <a:xfrm>
            <a:off x="230130" y="2691245"/>
            <a:ext cx="7427969" cy="2970685"/>
          </a:xfrm>
          <a:prstGeom prst="rect">
            <a:avLst/>
          </a:prstGeom>
          <a:noFill/>
        </p:spPr>
        <p:txBody>
          <a:bodyPr wrap="square" rtlCol="0">
            <a:spAutoFit/>
          </a:bodyPr>
          <a:lstStyle/>
          <a:p>
            <a:pPr marL="214313" marR="0" lvl="0" indent="-214313"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ASTMH one of 79 organizations/societies</a:t>
            </a:r>
          </a:p>
          <a:p>
            <a:pPr marL="214313" marR="0" lvl="0" indent="-214313"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Wall Street Journal</a:t>
            </a:r>
          </a:p>
          <a:p>
            <a:pPr marL="214313" marR="0" lvl="0" indent="-214313"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Sept 26, 2020</a:t>
            </a:r>
          </a:p>
          <a:p>
            <a:pPr marL="214313" marR="0" lvl="0" indent="-214313" algn="l"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Washington, DC print edition </a:t>
            </a:r>
          </a:p>
        </p:txBody>
      </p:sp>
    </p:spTree>
    <p:extLst>
      <p:ext uri="{BB962C8B-B14F-4D97-AF65-F5344CB8AC3E}">
        <p14:creationId xmlns:p14="http://schemas.microsoft.com/office/powerpoint/2010/main" val="1867114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98863" y="104394"/>
            <a:ext cx="9299864" cy="994172"/>
          </a:xfrm>
        </p:spPr>
        <p:txBody>
          <a:bodyPr>
            <a:noAutofit/>
          </a:bodyPr>
          <a:lstStyle/>
          <a:p>
            <a:pPr algn="ctr"/>
            <a:r>
              <a:rPr lang="en-US" sz="4000" dirty="0" err="1">
                <a:latin typeface="+mn-lt"/>
              </a:rPr>
              <a:t>GOTropMEd</a:t>
            </a:r>
            <a:r>
              <a:rPr lang="en-US" sz="4000" dirty="0">
                <a:latin typeface="+mn-lt"/>
              </a:rPr>
              <a:t> Launched Oct 20, 2010 </a:t>
            </a:r>
          </a:p>
        </p:txBody>
      </p:sp>
      <p:sp>
        <p:nvSpPr>
          <p:cNvPr id="8" name="Content Placeholder 7"/>
          <p:cNvSpPr>
            <a:spLocks noGrp="1"/>
          </p:cNvSpPr>
          <p:nvPr>
            <p:ph idx="1"/>
          </p:nvPr>
        </p:nvSpPr>
        <p:spPr>
          <a:xfrm>
            <a:off x="530595" y="926260"/>
            <a:ext cx="11492345" cy="2118276"/>
          </a:xfrm>
        </p:spPr>
        <p:txBody>
          <a:bodyPr/>
          <a:lstStyle/>
          <a:p>
            <a:r>
              <a:rPr lang="en-US" i="1" dirty="0"/>
              <a:t> </a:t>
            </a:r>
            <a:r>
              <a:rPr lang="en-US" i="1" dirty="0">
                <a:solidFill>
                  <a:srgbClr val="FF0000"/>
                </a:solidFill>
              </a:rPr>
              <a:t>NEW</a:t>
            </a:r>
            <a:r>
              <a:rPr lang="en-US" dirty="0"/>
              <a:t> - ASTMH Global Online Tropical Medical Education resource </a:t>
            </a:r>
          </a:p>
          <a:p>
            <a:r>
              <a:rPr lang="en-US" dirty="0"/>
              <a:t>Heavy lifting by Digital Education Committee, Burness, Miranda Rogliano, Doug Dusik  </a:t>
            </a:r>
          </a:p>
          <a:p>
            <a:r>
              <a:rPr lang="en-US" dirty="0"/>
              <a:t>97 resources; open access now; Jan 1 member only benefit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1419"/>
          <a:stretch/>
        </p:blipFill>
        <p:spPr>
          <a:xfrm>
            <a:off x="316530" y="3044536"/>
            <a:ext cx="11558940" cy="3490863"/>
          </a:xfrm>
          <a:prstGeom prst="rect">
            <a:avLst/>
          </a:prstGeom>
        </p:spPr>
      </p:pic>
    </p:spTree>
    <p:extLst>
      <p:ext uri="{BB962C8B-B14F-4D97-AF65-F5344CB8AC3E}">
        <p14:creationId xmlns:p14="http://schemas.microsoft.com/office/powerpoint/2010/main" val="2531682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97833" y="97690"/>
            <a:ext cx="11658599" cy="132343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Invited to attend Virtual White House Global COVID-19 Summit: Ending the Pandemic and Building Back Better </a:t>
            </a:r>
          </a:p>
        </p:txBody>
      </p:sp>
      <p:pic>
        <p:nvPicPr>
          <p:cNvPr id="4" name="Picture 3"/>
          <p:cNvPicPr>
            <a:picLocks noChangeAspect="1"/>
          </p:cNvPicPr>
          <p:nvPr/>
        </p:nvPicPr>
        <p:blipFill>
          <a:blip r:embed="rId3"/>
          <a:stretch>
            <a:fillRect/>
          </a:stretch>
        </p:blipFill>
        <p:spPr>
          <a:xfrm>
            <a:off x="6160369" y="1992071"/>
            <a:ext cx="5428381" cy="4106519"/>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266" t="5160" r="905"/>
          <a:stretch/>
        </p:blipFill>
        <p:spPr>
          <a:xfrm>
            <a:off x="97833" y="1338900"/>
            <a:ext cx="4223745" cy="320192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3681" y="3666503"/>
            <a:ext cx="4046688" cy="3035017"/>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7040" y="1070264"/>
            <a:ext cx="2284556" cy="2491569"/>
          </a:xfrm>
          <a:prstGeom prst="rect">
            <a:avLst/>
          </a:prstGeom>
        </p:spPr>
      </p:pic>
    </p:spTree>
    <p:extLst>
      <p:ext uri="{BB962C8B-B14F-4D97-AF65-F5344CB8AC3E}">
        <p14:creationId xmlns:p14="http://schemas.microsoft.com/office/powerpoint/2010/main" val="1518878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03249" y="-61333"/>
            <a:ext cx="11294918" cy="1425396"/>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j-ea"/>
                <a:cs typeface="+mj-cs"/>
              </a:rPr>
              <a:t>ASTMH Applauds WHO’s Recommendation for Use of First Approved RTS,S Malaria Vaccine for Children</a:t>
            </a:r>
          </a:p>
        </p:txBody>
      </p:sp>
      <p:pic>
        <p:nvPicPr>
          <p:cNvPr id="5" name="Picture 4"/>
          <p:cNvPicPr>
            <a:picLocks noChangeAspect="1"/>
          </p:cNvPicPr>
          <p:nvPr/>
        </p:nvPicPr>
        <p:blipFill>
          <a:blip r:embed="rId3"/>
          <a:stretch>
            <a:fillRect/>
          </a:stretch>
        </p:blipFill>
        <p:spPr>
          <a:xfrm>
            <a:off x="3694063" y="4967782"/>
            <a:ext cx="1996637" cy="824300"/>
          </a:xfrm>
          <a:prstGeom prst="rect">
            <a:avLst/>
          </a:prstGeom>
        </p:spPr>
      </p:pic>
      <p:sp>
        <p:nvSpPr>
          <p:cNvPr id="3" name="TextBox 2"/>
          <p:cNvSpPr txBox="1"/>
          <p:nvPr/>
        </p:nvSpPr>
        <p:spPr>
          <a:xfrm>
            <a:off x="303249" y="1711785"/>
            <a:ext cx="11406449"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is the most exciting malaria news in years," said 2019 President Chandy John, MD, Director of the Ryan White Center for Pediatric Infectious Diseases and Global Health at Indiana University School of Medicine. "This vaccine could be a game changer when it comes to saving tens of thousands of young lives that are cut short each year by malaria.”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6972" y="5084459"/>
            <a:ext cx="1057841" cy="799531"/>
          </a:xfrm>
          <a:prstGeom prst="rect">
            <a:avLst/>
          </a:prstGeom>
        </p:spPr>
      </p:pic>
      <p:pic>
        <p:nvPicPr>
          <p:cNvPr id="2" name="Picture 1"/>
          <p:cNvPicPr>
            <a:picLocks noChangeAspect="1"/>
          </p:cNvPicPr>
          <p:nvPr/>
        </p:nvPicPr>
        <p:blipFill rotWithShape="1">
          <a:blip r:embed="rId5"/>
          <a:srcRect t="34446" r="31495"/>
          <a:stretch/>
        </p:blipFill>
        <p:spPr>
          <a:xfrm>
            <a:off x="7181085" y="4967782"/>
            <a:ext cx="1490385" cy="762359"/>
          </a:xfrm>
          <a:prstGeom prst="rect">
            <a:avLst/>
          </a:prstGeom>
        </p:spPr>
      </p:pic>
      <p:pic>
        <p:nvPicPr>
          <p:cNvPr id="7" name="Picture 6"/>
          <p:cNvPicPr>
            <a:picLocks noChangeAspect="1"/>
          </p:cNvPicPr>
          <p:nvPr/>
        </p:nvPicPr>
        <p:blipFill>
          <a:blip r:embed="rId6"/>
          <a:stretch>
            <a:fillRect/>
          </a:stretch>
        </p:blipFill>
        <p:spPr>
          <a:xfrm>
            <a:off x="8671470" y="4967782"/>
            <a:ext cx="1915465" cy="641479"/>
          </a:xfrm>
          <a:prstGeom prst="rect">
            <a:avLst/>
          </a:prstGeom>
        </p:spPr>
      </p:pic>
      <p:sp>
        <p:nvSpPr>
          <p:cNvPr id="8" name="TextBox 7"/>
          <p:cNvSpPr txBox="1"/>
          <p:nvPr/>
        </p:nvSpPr>
        <p:spPr>
          <a:xfrm>
            <a:off x="384465" y="3398122"/>
            <a:ext cx="11213702" cy="156966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 are especially grateful to ASTMH member and vaccine development expert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“Rip” Ballou, MD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who played an instrumental role serving as the scientific and programmatic leader for the Army malaria vaccine program until his military retirement in 1999, and later in his role leading vaccine development and discovery at GSK. </a:t>
            </a:r>
          </a:p>
        </p:txBody>
      </p:sp>
      <p:pic>
        <p:nvPicPr>
          <p:cNvPr id="10" name="Picture 9"/>
          <p:cNvPicPr>
            <a:picLocks noChangeAspect="1"/>
          </p:cNvPicPr>
          <p:nvPr/>
        </p:nvPicPr>
        <p:blipFill>
          <a:blip r:embed="rId7"/>
          <a:stretch>
            <a:fillRect/>
          </a:stretch>
        </p:blipFill>
        <p:spPr>
          <a:xfrm>
            <a:off x="10671578" y="4700432"/>
            <a:ext cx="1050881" cy="1013681"/>
          </a:xfrm>
          <a:prstGeom prst="rect">
            <a:avLst/>
          </a:prstGeom>
        </p:spPr>
      </p:pic>
    </p:spTree>
    <p:extLst>
      <p:ext uri="{BB962C8B-B14F-4D97-AF65-F5344CB8AC3E}">
        <p14:creationId xmlns:p14="http://schemas.microsoft.com/office/powerpoint/2010/main" val="1307643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flags of different countries/regions">
            <a:extLst>
              <a:ext uri="{FF2B5EF4-FFF2-40B4-BE49-F238E27FC236}">
                <a16:creationId xmlns:a16="http://schemas.microsoft.com/office/drawing/2014/main" id="{1511EEA7-902E-529F-2ED7-C0ED6643A1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384" t="10786" r="6463" b="2088"/>
          <a:stretch/>
        </p:blipFill>
        <p:spPr>
          <a:xfrm>
            <a:off x="70483" y="83977"/>
            <a:ext cx="12051033" cy="6774024"/>
          </a:xfrm>
        </p:spPr>
      </p:pic>
    </p:spTree>
    <p:extLst>
      <p:ext uri="{BB962C8B-B14F-4D97-AF65-F5344CB8AC3E}">
        <p14:creationId xmlns:p14="http://schemas.microsoft.com/office/powerpoint/2010/main" val="2726735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3237" y="4783003"/>
            <a:ext cx="2544348" cy="1803525"/>
          </a:xfrm>
          <a:prstGeom prst="rect">
            <a:avLst/>
          </a:prstGeom>
        </p:spPr>
      </p:pic>
      <p:sp>
        <p:nvSpPr>
          <p:cNvPr id="4" name="TextBox 3"/>
          <p:cNvSpPr txBox="1"/>
          <p:nvPr/>
        </p:nvSpPr>
        <p:spPr>
          <a:xfrm>
            <a:off x="325244" y="4379839"/>
            <a:ext cx="115415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It’s been an honor and a privilege for me to do this work with you, and for you.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FDCCF77-A664-3AAF-44A9-72F0058401B4}"/>
              </a:ext>
            </a:extLst>
          </p:cNvPr>
          <p:cNvSpPr txBox="1"/>
          <p:nvPr/>
        </p:nvSpPr>
        <p:spPr>
          <a:xfrm>
            <a:off x="666503" y="219544"/>
            <a:ext cx="1045520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It Started with the Team and Ends with the Team</a:t>
            </a:r>
          </a:p>
        </p:txBody>
      </p:sp>
      <p:pic>
        <p:nvPicPr>
          <p:cNvPr id="6" name="Picture 5" descr="A group of people on a video conference&#10;&#10;Description automatically generated">
            <a:extLst>
              <a:ext uri="{FF2B5EF4-FFF2-40B4-BE49-F238E27FC236}">
                <a16:creationId xmlns:a16="http://schemas.microsoft.com/office/drawing/2014/main" id="{30CACD25-B761-375E-67F2-FBCC20901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642" y="979729"/>
            <a:ext cx="8752091" cy="3295512"/>
          </a:xfrm>
          <a:prstGeom prst="rect">
            <a:avLst/>
          </a:prstGeom>
        </p:spPr>
      </p:pic>
    </p:spTree>
    <p:extLst>
      <p:ext uri="{BB962C8B-B14F-4D97-AF65-F5344CB8AC3E}">
        <p14:creationId xmlns:p14="http://schemas.microsoft.com/office/powerpoint/2010/main" val="200879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pe-cov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888" y="-25948"/>
            <a:ext cx="4257112" cy="4257112"/>
          </a:xfrm>
          <a:prstGeom prst="rect">
            <a:avLst/>
          </a:prstGeom>
        </p:spPr>
      </p:pic>
      <p:pic>
        <p:nvPicPr>
          <p:cNvPr id="5" name="Picture 4" descr="Centennia-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0356" y="2962204"/>
            <a:ext cx="4257112" cy="4257112"/>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1" y="334722"/>
            <a:ext cx="3429000"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nvGraphicFramePr>
        <p:xfrm>
          <a:off x="3758801" y="458432"/>
          <a:ext cx="3994266" cy="3994266"/>
        </p:xfrm>
        <a:graphic>
          <a:graphicData uri="http://schemas.openxmlformats.org/presentationml/2006/ole">
            <mc:AlternateContent xmlns:mc="http://schemas.openxmlformats.org/markup-compatibility/2006">
              <mc:Choice xmlns:v="urn:schemas-microsoft-com:vml" Requires="v">
                <p:oleObj name="Acrobat Document" r:id="rId5" imgW="5829300" imgH="5829300" progId="AcroExch.Document.7">
                  <p:embed/>
                </p:oleObj>
              </mc:Choice>
              <mc:Fallback>
                <p:oleObj name="Acrobat Document" r:id="rId5" imgW="5829300" imgH="5829300" progId="AcroExch.Document.7">
                  <p:embed/>
                  <p:pic>
                    <p:nvPicPr>
                      <p:cNvPr id="2" name="Object 1"/>
                      <p:cNvPicPr/>
                      <p:nvPr/>
                    </p:nvPicPr>
                    <p:blipFill>
                      <a:blip r:embed="rId6"/>
                      <a:stretch>
                        <a:fillRect/>
                      </a:stretch>
                    </p:blipFill>
                    <p:spPr>
                      <a:xfrm>
                        <a:off x="3758801" y="458432"/>
                        <a:ext cx="3994266" cy="3994266"/>
                      </a:xfrm>
                      <a:prstGeom prst="rect">
                        <a:avLst/>
                      </a:prstGeom>
                    </p:spPr>
                  </p:pic>
                </p:oleObj>
              </mc:Fallback>
            </mc:AlternateContent>
          </a:graphicData>
        </a:graphic>
      </p:graphicFrame>
      <p:pic>
        <p:nvPicPr>
          <p:cNvPr id="6" name="Picture 5" descr="ben-kean-cov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0681" y="3350348"/>
            <a:ext cx="3704496" cy="3704496"/>
          </a:xfrm>
          <a:prstGeom prst="rect">
            <a:avLst/>
          </a:prstGeom>
        </p:spPr>
      </p:pic>
    </p:spTree>
    <p:extLst>
      <p:ext uri="{BB962C8B-B14F-4D97-AF65-F5344CB8AC3E}">
        <p14:creationId xmlns:p14="http://schemas.microsoft.com/office/powerpoint/2010/main" val="2449839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04" y="3939426"/>
            <a:ext cx="9845336" cy="3544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80" y="13321"/>
            <a:ext cx="9037320" cy="1561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9314"/>
          <a:stretch/>
        </p:blipFill>
        <p:spPr bwMode="auto">
          <a:xfrm>
            <a:off x="452762" y="1346098"/>
            <a:ext cx="11070262" cy="2489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1768" y="2077375"/>
            <a:ext cx="3535533" cy="1538883"/>
          </a:xfrm>
          <a:prstGeom prst="rect">
            <a:avLst/>
          </a:prstGeom>
          <a:solidFill>
            <a:schemeClr val="accent5">
              <a:lumMod val="20000"/>
              <a:lumOff val="80000"/>
            </a:schemeClr>
          </a:solidFill>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sng" strike="noStrike" kern="1200" cap="none" spc="0" normalizeH="0" baseline="0" noProof="0" dirty="0">
                <a:ln>
                  <a:noFill/>
                </a:ln>
                <a:solidFill>
                  <a:prstClr val="black"/>
                </a:solidFill>
                <a:effectLst/>
                <a:uLnTx/>
                <a:uFillTx/>
                <a:latin typeface="Calibri"/>
                <a:ea typeface="+mn-ea"/>
                <a:cs typeface="+mn-cs"/>
              </a:rPr>
              <a:t>ROLL CALL</a:t>
            </a:r>
            <a:r>
              <a:rPr kumimoji="0" lang="en-US" sz="2000" b="0" i="0" u="sng" strike="noStrike" kern="1200" cap="none" spc="0" normalizeH="0" baseline="0" noProof="0" dirty="0">
                <a:ln>
                  <a:noFill/>
                </a:ln>
                <a:solidFill>
                  <a:prstClr val="black"/>
                </a:solidFill>
                <a:effectLst/>
                <a:uLnTx/>
                <a:uFillTx/>
                <a:latin typeface="Calibri"/>
                <a:ea typeface="+mn-ea"/>
                <a:cs typeface="+mn-cs"/>
              </a:rPr>
              <a:t>’S REACH</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11,500 copies hand-delivered daily to House and Senate*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*when Congress in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8737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151" y="1455210"/>
            <a:ext cx="10510114" cy="540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51" y="0"/>
            <a:ext cx="10510114" cy="1659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07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295"/>
            <a:ext cx="4771018" cy="5933612"/>
          </a:xfrm>
          <a:prstGeom prst="rect">
            <a:avLst/>
          </a:prstGeom>
          <a:ln>
            <a:solidFill>
              <a:schemeClr val="tx1"/>
            </a:solidFill>
          </a:ln>
        </p:spPr>
      </p:pic>
      <p:sp>
        <p:nvSpPr>
          <p:cNvPr id="3" name="TextBox 2"/>
          <p:cNvSpPr txBox="1"/>
          <p:nvPr/>
        </p:nvSpPr>
        <p:spPr>
          <a:xfrm>
            <a:off x="5131293" y="91296"/>
            <a:ext cx="646270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3</a:t>
            </a:r>
            <a:r>
              <a:rPr kumimoji="0" lang="en-US" sz="4000" b="0" i="0" u="none" strike="noStrike" kern="1200" cap="none" spc="0" normalizeH="0" baseline="30000" noProof="0" dirty="0">
                <a:ln>
                  <a:noFill/>
                </a:ln>
                <a:solidFill>
                  <a:prstClr val="black"/>
                </a:solidFill>
                <a:effectLst/>
                <a:uLnTx/>
                <a:uFillTx/>
                <a:latin typeface="Calibri"/>
                <a:ea typeface="+mn-ea"/>
                <a:cs typeface="+mn-cs"/>
              </a:rPr>
              <a:t>rd</a:t>
            </a:r>
            <a:r>
              <a:rPr kumimoji="0" lang="en-US" sz="4000" b="0" i="0" u="none" strike="noStrike" kern="1200" cap="none" spc="0" normalizeH="0" baseline="0" noProof="0" dirty="0">
                <a:ln>
                  <a:noFill/>
                </a:ln>
                <a:solidFill>
                  <a:prstClr val="black"/>
                </a:solidFill>
                <a:effectLst/>
                <a:uLnTx/>
                <a:uFillTx/>
                <a:latin typeface="Calibri"/>
                <a:ea typeface="+mn-ea"/>
                <a:cs typeface="+mn-cs"/>
              </a:rPr>
              <a:t> Annual ASTMH in Peru, Feb. 13, 2013</a:t>
            </a:r>
          </a:p>
        </p:txBody>
      </p:sp>
      <p:sp>
        <p:nvSpPr>
          <p:cNvPr id="4" name="TextBox 3"/>
          <p:cNvSpPr txBox="1"/>
          <p:nvPr/>
        </p:nvSpPr>
        <p:spPr>
          <a:xfrm>
            <a:off x="4998128" y="1414735"/>
            <a:ext cx="6755908" cy="31085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“This ASTMH-Peru collaboration is a uniquely grassroots effort and the brainchild of our Peruvian colleagues [who] organize and fund the meeting completely… an exemplary model that showcases the impressive science conducted by our international members.”       		   ~Alan Magill, MD, FASTMH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p:cNvSpPr txBox="1"/>
          <p:nvPr/>
        </p:nvSpPr>
        <p:spPr>
          <a:xfrm>
            <a:off x="356376" y="6180892"/>
            <a:ext cx="11718525"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Society represented at event by President-elect Alan Magill and Councilor Dan Bausch, MD, MPH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rot="20267516">
            <a:off x="5033052" y="4531124"/>
            <a:ext cx="2613747" cy="1200329"/>
          </a:xfrm>
          <a:prstGeom prst="rect">
            <a:avLst/>
          </a:prstGeom>
          <a:noFill/>
          <a:ln w="1270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350+ attendees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more than doubled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since first year </a:t>
            </a:r>
          </a:p>
        </p:txBody>
      </p:sp>
    </p:spTree>
    <p:extLst>
      <p:ext uri="{BB962C8B-B14F-4D97-AF65-F5344CB8AC3E}">
        <p14:creationId xmlns:p14="http://schemas.microsoft.com/office/powerpoint/2010/main" val="865028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STMH 13 PPT widescree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8" y="0"/>
            <a:ext cx="10651911" cy="5786823"/>
          </a:xfrm>
          <a:prstGeom prst="rect">
            <a:avLst/>
          </a:prstGeom>
        </p:spPr>
      </p:pic>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91319" y="1411092"/>
            <a:ext cx="6287157" cy="537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23638" y="2049601"/>
            <a:ext cx="5213969" cy="193899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“Conquering Cholera in Haiti and the Dominican Republic: The Untold Story of Progress”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 name="TextBox 2"/>
          <p:cNvSpPr txBox="1"/>
          <p:nvPr/>
        </p:nvSpPr>
        <p:spPr>
          <a:xfrm>
            <a:off x="423638" y="1180889"/>
            <a:ext cx="5053563"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Hill Briefing - Oct 24, 2013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433" y="4534799"/>
            <a:ext cx="2454430" cy="98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921" t="37390" r="-1921" b="-67872"/>
          <a:stretch/>
        </p:blipFill>
        <p:spPr bwMode="auto">
          <a:xfrm>
            <a:off x="440921" y="5739857"/>
            <a:ext cx="303847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3209" y="3758643"/>
            <a:ext cx="1960158" cy="1934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2633" y="5316674"/>
            <a:ext cx="2353263" cy="7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4187" y="3868971"/>
            <a:ext cx="372665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135 attendees, 47 Hill staff </a:t>
            </a:r>
          </a:p>
        </p:txBody>
      </p:sp>
    </p:spTree>
    <p:extLst>
      <p:ext uri="{BB962C8B-B14F-4D97-AF65-F5344CB8AC3E}">
        <p14:creationId xmlns:p14="http://schemas.microsoft.com/office/powerpoint/2010/main" val="165522590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TotalTime>
  <Words>2147</Words>
  <Application>Microsoft Office PowerPoint</Application>
  <PresentationFormat>Widescreen</PresentationFormat>
  <Paragraphs>224</Paragraphs>
  <Slides>45</Slides>
  <Notes>7</Notes>
  <HiddenSlides>0</HiddenSlides>
  <MMClips>0</MMClips>
  <ScaleCrop>false</ScaleCrop>
  <HeadingPairs>
    <vt:vector size="8" baseType="variant">
      <vt:variant>
        <vt:lpstr>Fonts Used</vt:lpstr>
      </vt:variant>
      <vt:variant>
        <vt:i4>7</vt:i4>
      </vt:variant>
      <vt:variant>
        <vt:lpstr>Theme</vt:lpstr>
      </vt:variant>
      <vt:variant>
        <vt:i4>10</vt:i4>
      </vt:variant>
      <vt:variant>
        <vt:lpstr>Embedded OLE Servers</vt:lpstr>
      </vt:variant>
      <vt:variant>
        <vt:i4>2</vt:i4>
      </vt:variant>
      <vt:variant>
        <vt:lpstr>Slide Titles</vt:lpstr>
      </vt:variant>
      <vt:variant>
        <vt:i4>45</vt:i4>
      </vt:variant>
    </vt:vector>
  </HeadingPairs>
  <TitlesOfParts>
    <vt:vector size="64" baseType="lpstr">
      <vt:lpstr>Arial</vt:lpstr>
      <vt:lpstr>Calibri</vt:lpstr>
      <vt:lpstr>Calibri Light</vt:lpstr>
      <vt:lpstr>Courier New</vt:lpstr>
      <vt:lpstr>Helvetica</vt:lpstr>
      <vt:lpstr>Ink Free</vt:lpstr>
      <vt:lpstr>Univers</vt:lpstr>
      <vt:lpstr>1_Office Theme</vt:lpstr>
      <vt:lpstr>2_Office Theme</vt:lpstr>
      <vt:lpstr>3_Office Theme</vt:lpstr>
      <vt:lpstr>4_Office Theme</vt:lpstr>
      <vt:lpstr>7_Office Theme</vt:lpstr>
      <vt:lpstr>5_Office Theme</vt:lpstr>
      <vt:lpstr>6_Office Theme</vt:lpstr>
      <vt:lpstr>8_Office Theme</vt:lpstr>
      <vt:lpstr>9_Office Theme</vt:lpstr>
      <vt:lpstr>10_Office Theme</vt:lpstr>
      <vt:lpstr>Photo Editor Photo</vt:lpstr>
      <vt:lpstr>Acrobat Document</vt:lpstr>
      <vt:lpstr>     2023 CEO Report Reflections: My 13 Years as CEO    Karen A. Goraleski CEO, ASTMH October 21, 2023  Annual Business Meeting Chicago, Illinois, USA </vt:lpstr>
      <vt:lpstr>PowerPoint Presentation</vt:lpstr>
      <vt:lpstr>ASTMH Testifies Before Senate Defense Appropriations Subcomittee </vt:lpstr>
      <vt:lpstr>AJTMH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Goodbye Old Website Welcome Refreshed, Updated  Website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Meeting 2019 </vt:lpstr>
      <vt:lpstr>ASTMH Condemns Racism</vt:lpstr>
      <vt:lpstr>ASTMH’s Strong Voice on Behalf of Science </vt:lpstr>
      <vt:lpstr>“Science – Not Politics – Will Lead Us Out of COVID-19” </vt:lpstr>
      <vt:lpstr>GOTropMEd Launched Oct 20, 2010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Reflections: My 13 Years as CEO     Karen A. Goraleski CEO, ASTMH October 21, 2023  Annual Business Meeting  Chicago, Illinois, USA  </dc:title>
  <dc:creator>Karen Goraleski</dc:creator>
  <cp:lastModifiedBy>Rebecca Hamel</cp:lastModifiedBy>
  <cp:revision>3</cp:revision>
  <dcterms:created xsi:type="dcterms:W3CDTF">2023-12-07T16:01:54Z</dcterms:created>
  <dcterms:modified xsi:type="dcterms:W3CDTF">2023-12-18T18:14:57Z</dcterms:modified>
</cp:coreProperties>
</file>