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7"/>
  </p:notesMasterIdLst>
  <p:sldIdLst>
    <p:sldId id="257" r:id="rId2"/>
    <p:sldId id="2147469185" r:id="rId3"/>
    <p:sldId id="258" r:id="rId4"/>
    <p:sldId id="2147469186" r:id="rId5"/>
    <p:sldId id="214746918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Harwood" initials="KH" lastIdx="4" clrIdx="0">
    <p:extLst>
      <p:ext uri="{19B8F6BF-5375-455C-9EA6-DF929625EA0E}">
        <p15:presenceInfo xmlns:p15="http://schemas.microsoft.com/office/powerpoint/2012/main" userId="Kyle Harwood" providerId="None"/>
      </p:ext>
    </p:extLst>
  </p:cmAuthor>
  <p:cmAuthor id="2" name="Kyle Harwood" initials="KH [2]" lastIdx="4" clrIdx="1">
    <p:extLst>
      <p:ext uri="{19B8F6BF-5375-455C-9EA6-DF929625EA0E}">
        <p15:presenceInfo xmlns:p15="http://schemas.microsoft.com/office/powerpoint/2012/main" userId="S-1-5-21-1573125828-4006868988-3375440547-1607" providerId="AD"/>
      </p:ext>
    </p:extLst>
  </p:cmAuthor>
  <p:cmAuthor id="3" name="Miranda Rogliano" initials="MR" lastIdx="1" clrIdx="2">
    <p:extLst>
      <p:ext uri="{19B8F6BF-5375-455C-9EA6-DF929625EA0E}">
        <p15:presenceInfo xmlns:p15="http://schemas.microsoft.com/office/powerpoint/2012/main" userId="S-1-5-21-1573125828-4006868988-3375440547-1150" providerId="AD"/>
      </p:ext>
    </p:extLst>
  </p:cmAuthor>
  <p:cmAuthor id="4" name="Karen Goraleski" initials="KG" lastIdx="1" clrIdx="3">
    <p:extLst>
      <p:ext uri="{19B8F6BF-5375-455C-9EA6-DF929625EA0E}">
        <p15:presenceInfo xmlns:p15="http://schemas.microsoft.com/office/powerpoint/2012/main" userId="S-1-5-21-1573125828-4006868988-3375440547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 autoAdjust="0"/>
    <p:restoredTop sz="94673" autoAdjust="0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Bay Nishi" userId="928f4a69-5019-492d-b87d-fd18a9ec78b3" providerId="ADAL" clId="{5EAD63FD-9ABA-49D8-B643-0259FE0270B6}"/>
    <pc:docChg chg="undo custSel modSld">
      <pc:chgData name="Jamie Bay Nishi" userId="928f4a69-5019-492d-b87d-fd18a9ec78b3" providerId="ADAL" clId="{5EAD63FD-9ABA-49D8-B643-0259FE0270B6}" dt="2024-04-26T13:30:02.135" v="91" actId="20577"/>
      <pc:docMkLst>
        <pc:docMk/>
      </pc:docMkLst>
      <pc:sldChg chg="modSp mod">
        <pc:chgData name="Jamie Bay Nishi" userId="928f4a69-5019-492d-b87d-fd18a9ec78b3" providerId="ADAL" clId="{5EAD63FD-9ABA-49D8-B643-0259FE0270B6}" dt="2024-04-26T13:26:56.958" v="1" actId="1076"/>
        <pc:sldMkLst>
          <pc:docMk/>
          <pc:sldMk cId="904930297" sldId="257"/>
        </pc:sldMkLst>
        <pc:picChg chg="mod">
          <ac:chgData name="Jamie Bay Nishi" userId="928f4a69-5019-492d-b87d-fd18a9ec78b3" providerId="ADAL" clId="{5EAD63FD-9ABA-49D8-B643-0259FE0270B6}" dt="2024-04-26T13:26:56.958" v="1" actId="1076"/>
          <ac:picMkLst>
            <pc:docMk/>
            <pc:sldMk cId="904930297" sldId="257"/>
            <ac:picMk id="3" creationId="{EE116FF2-3646-6E51-A802-AD95391E12E7}"/>
          </ac:picMkLst>
        </pc:picChg>
      </pc:sldChg>
      <pc:sldChg chg="modSp mod">
        <pc:chgData name="Jamie Bay Nishi" userId="928f4a69-5019-492d-b87d-fd18a9ec78b3" providerId="ADAL" clId="{5EAD63FD-9ABA-49D8-B643-0259FE0270B6}" dt="2024-04-26T13:28:56.993" v="78" actId="1076"/>
        <pc:sldMkLst>
          <pc:docMk/>
          <pc:sldMk cId="973829441" sldId="258"/>
        </pc:sldMkLst>
        <pc:spChg chg="mod">
          <ac:chgData name="Jamie Bay Nishi" userId="928f4a69-5019-492d-b87d-fd18a9ec78b3" providerId="ADAL" clId="{5EAD63FD-9ABA-49D8-B643-0259FE0270B6}" dt="2024-04-26T13:28:40.905" v="63" actId="1076"/>
          <ac:spMkLst>
            <pc:docMk/>
            <pc:sldMk cId="973829441" sldId="258"/>
            <ac:spMk id="2" creationId="{00000000-0000-0000-0000-000000000000}"/>
          </ac:spMkLst>
        </pc:spChg>
        <pc:spChg chg="mod">
          <ac:chgData name="Jamie Bay Nishi" userId="928f4a69-5019-492d-b87d-fd18a9ec78b3" providerId="ADAL" clId="{5EAD63FD-9ABA-49D8-B643-0259FE0270B6}" dt="2024-04-26T13:28:48.834" v="76" actId="20577"/>
          <ac:spMkLst>
            <pc:docMk/>
            <pc:sldMk cId="973829441" sldId="258"/>
            <ac:spMk id="5" creationId="{76DF4FB9-10C3-333B-8179-4E2CBEAC1991}"/>
          </ac:spMkLst>
        </pc:spChg>
        <pc:picChg chg="mod">
          <ac:chgData name="Jamie Bay Nishi" userId="928f4a69-5019-492d-b87d-fd18a9ec78b3" providerId="ADAL" clId="{5EAD63FD-9ABA-49D8-B643-0259FE0270B6}" dt="2024-04-26T13:28:56.993" v="78" actId="1076"/>
          <ac:picMkLst>
            <pc:docMk/>
            <pc:sldMk cId="973829441" sldId="258"/>
            <ac:picMk id="6" creationId="{3EA99F1A-DAED-A93A-F2CF-4FC5A8213239}"/>
          </ac:picMkLst>
        </pc:picChg>
      </pc:sldChg>
      <pc:sldChg chg="modSp mod">
        <pc:chgData name="Jamie Bay Nishi" userId="928f4a69-5019-492d-b87d-fd18a9ec78b3" providerId="ADAL" clId="{5EAD63FD-9ABA-49D8-B643-0259FE0270B6}" dt="2024-04-26T13:30:02.135" v="91" actId="20577"/>
        <pc:sldMkLst>
          <pc:docMk/>
          <pc:sldMk cId="2246635453" sldId="2147469187"/>
        </pc:sldMkLst>
        <pc:spChg chg="mod">
          <ac:chgData name="Jamie Bay Nishi" userId="928f4a69-5019-492d-b87d-fd18a9ec78b3" providerId="ADAL" clId="{5EAD63FD-9ABA-49D8-B643-0259FE0270B6}" dt="2024-04-26T13:30:02.135" v="91" actId="20577"/>
          <ac:spMkLst>
            <pc:docMk/>
            <pc:sldMk cId="2246635453" sldId="2147469187"/>
            <ac:spMk id="3" creationId="{17EB25B5-54A4-0C07-2D18-A1D1EB1AFA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90ADF-4DEA-47AF-A095-2102F6BE673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49F1-DC1E-48ED-BF4B-FE37FA58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449F1-DC1E-48ED-BF4B-FE37FA5891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5628640"/>
            <a:ext cx="9235440" cy="1229360"/>
            <a:chOff x="-91440" y="5628640"/>
            <a:chExt cx="9235440" cy="12293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025" t="89030"/>
            <a:stretch/>
          </p:blipFill>
          <p:spPr>
            <a:xfrm>
              <a:off x="-91440" y="6380480"/>
              <a:ext cx="9235440" cy="477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75" t="86485" r="2125"/>
            <a:stretch/>
          </p:blipFill>
          <p:spPr>
            <a:xfrm>
              <a:off x="7325360" y="5628640"/>
              <a:ext cx="1737360" cy="926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6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4927-E86D-491F-894F-F801F8C6FA2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9696-6186-4F58-B947-C1056365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23878"/>
            <a:ext cx="9144000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en-US" sz="3600" dirty="0">
              <a:solidFill>
                <a:srgbClr val="262524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2800" dirty="0">
                <a:solidFill>
                  <a:srgbClr val="262524"/>
                </a:solidFill>
                <a:latin typeface="Calibri" panose="020F0502020204030204" pitchFamily="34" charset="0"/>
              </a:rPr>
              <a:t>The largest international scientific organization of experts dedicated to reducing the worldwide burden of tropical infectious diseases and improving global health.</a:t>
            </a:r>
          </a:p>
          <a:p>
            <a:pPr algn="ctr"/>
            <a:r>
              <a:rPr lang="en-US" altLang="en-US" sz="2800" dirty="0">
                <a:solidFill>
                  <a:srgbClr val="262524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6" y="125327"/>
            <a:ext cx="3825398" cy="1443450"/>
          </a:xfrm>
          <a:prstGeom prst="rect">
            <a:avLst/>
          </a:prstGeom>
        </p:spPr>
      </p:pic>
      <p:pic>
        <p:nvPicPr>
          <p:cNvPr id="3" name="Picture 2" descr="A group of people sitting on a carpet&#10;&#10;Description automatically generated">
            <a:extLst>
              <a:ext uri="{FF2B5EF4-FFF2-40B4-BE49-F238E27FC236}">
                <a16:creationId xmlns:a16="http://schemas.microsoft.com/office/drawing/2014/main" id="{EE116FF2-3646-6E51-A802-AD95391E1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/>
          <a:stretch/>
        </p:blipFill>
        <p:spPr>
          <a:xfrm>
            <a:off x="0" y="1815665"/>
            <a:ext cx="9144000" cy="25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6488FB-01B6-CDC4-1C63-BEBF93B98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4" y="155448"/>
            <a:ext cx="8610768" cy="29191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6D5E8C-333E-3E8E-B2CA-4FF0682E92F9}"/>
              </a:ext>
            </a:extLst>
          </p:cNvPr>
          <p:cNvSpPr txBox="1"/>
          <p:nvPr/>
        </p:nvSpPr>
        <p:spPr>
          <a:xfrm>
            <a:off x="526202" y="3498625"/>
            <a:ext cx="83158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 Members Value Most</a:t>
            </a:r>
          </a:p>
          <a:p>
            <a:pPr algn="ctr"/>
            <a:r>
              <a:rPr lang="en-US" sz="2800" dirty="0"/>
              <a:t>   “Access to research on the latest diseases/treatments”</a:t>
            </a:r>
          </a:p>
          <a:p>
            <a:pPr algn="ctr"/>
            <a:r>
              <a:rPr lang="en-US" sz="2800" dirty="0"/>
              <a:t>“Standing within your global community”  </a:t>
            </a:r>
          </a:p>
          <a:p>
            <a:pPr algn="ctr"/>
            <a:r>
              <a:rPr lang="en-US" sz="2800" dirty="0"/>
              <a:t>   “Learning about clinical cases and field work”</a:t>
            </a:r>
          </a:p>
          <a:p>
            <a:pPr algn="ctr"/>
            <a:r>
              <a:rPr lang="en-US" sz="2800" dirty="0"/>
              <a:t>“Finding collaborators”</a:t>
            </a:r>
          </a:p>
        </p:txBody>
      </p:sp>
    </p:spTree>
    <p:extLst>
      <p:ext uri="{BB962C8B-B14F-4D97-AF65-F5344CB8AC3E}">
        <p14:creationId xmlns:p14="http://schemas.microsoft.com/office/powerpoint/2010/main" val="16104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94" y="337130"/>
            <a:ext cx="400126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ASTMH Annual Meeting</a:t>
            </a:r>
            <a:endParaRPr lang="en-US" sz="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endParaRPr lang="en-US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The premier international forum for the exchange of scientific and clinical advances in tropical medicine, hygiene and global health. </a:t>
            </a:r>
          </a:p>
          <a:p>
            <a:pPr lvl="0">
              <a:defRPr/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F4FB9-10C3-333B-8179-4E2CBEAC1991}"/>
              </a:ext>
            </a:extLst>
          </p:cNvPr>
          <p:cNvSpPr txBox="1"/>
          <p:nvPr/>
        </p:nvSpPr>
        <p:spPr>
          <a:xfrm>
            <a:off x="431327" y="2961881"/>
            <a:ext cx="383013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2023 Meeting in Chicago: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4,585 attendees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119 countries represented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1,500 Presentations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/>
              <a:t>+ 1,800 posters</a:t>
            </a:r>
          </a:p>
        </p:txBody>
      </p:sp>
      <p:pic>
        <p:nvPicPr>
          <p:cNvPr id="6" name="Picture 5" descr="A poster with a ball with a logo and a flag">
            <a:extLst>
              <a:ext uri="{FF2B5EF4-FFF2-40B4-BE49-F238E27FC236}">
                <a16:creationId xmlns:a16="http://schemas.microsoft.com/office/drawing/2014/main" id="{3EA99F1A-DAED-A93A-F2CF-4FC5A821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6154" r="6001" b="14948"/>
          <a:stretch/>
        </p:blipFill>
        <p:spPr>
          <a:xfrm>
            <a:off x="4572000" y="279065"/>
            <a:ext cx="4458447" cy="53656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82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gazine cover with several people&#10;&#10;Description automatically generated">
            <a:extLst>
              <a:ext uri="{FF2B5EF4-FFF2-40B4-BE49-F238E27FC236}">
                <a16:creationId xmlns:a16="http://schemas.microsoft.com/office/drawing/2014/main" id="{C8D55187-8B3B-95BF-D95D-EF046DAF6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r="1" b="1"/>
          <a:stretch/>
        </p:blipFill>
        <p:spPr>
          <a:xfrm>
            <a:off x="244997" y="379749"/>
            <a:ext cx="4188978" cy="53941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B6D35-E2E0-C6E7-56A3-27408D659217}"/>
              </a:ext>
            </a:extLst>
          </p:cNvPr>
          <p:cNvSpPr txBox="1"/>
          <p:nvPr/>
        </p:nvSpPr>
        <p:spPr>
          <a:xfrm>
            <a:off x="4641011" y="506901"/>
            <a:ext cx="43270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Monthly Scientific Journal</a:t>
            </a:r>
            <a:endParaRPr lang="en-US" sz="2900" b="1" dirty="0">
              <a:solidFill>
                <a:srgbClr val="00B0F0"/>
              </a:solidFill>
            </a:endParaRPr>
          </a:p>
          <a:p>
            <a:r>
              <a:rPr lang="en-US" sz="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No submission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Low publication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Open access publishing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Publishing support for LMIC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Average time to first decision: &lt; 4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Advance online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Track your paper’s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Editorial assistance for supplemental issues</a:t>
            </a:r>
          </a:p>
        </p:txBody>
      </p:sp>
    </p:spTree>
    <p:extLst>
      <p:ext uri="{BB962C8B-B14F-4D97-AF65-F5344CB8AC3E}">
        <p14:creationId xmlns:p14="http://schemas.microsoft.com/office/powerpoint/2010/main" val="246829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EB25B5-54A4-0C07-2D18-A1D1EB1AFAF1}"/>
              </a:ext>
            </a:extLst>
          </p:cNvPr>
          <p:cNvSpPr txBox="1"/>
          <p:nvPr/>
        </p:nvSpPr>
        <p:spPr>
          <a:xfrm>
            <a:off x="0" y="4515736"/>
            <a:ext cx="9144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Come Join US!</a:t>
            </a:r>
            <a:endParaRPr lang="en-US" sz="1000" b="1" dirty="0">
              <a:solidFill>
                <a:srgbClr val="00B0F0"/>
              </a:solidFill>
            </a:endParaRPr>
          </a:p>
          <a:p>
            <a:pPr algn="ctr"/>
            <a:endParaRPr lang="en-US" sz="1000" dirty="0"/>
          </a:p>
          <a:p>
            <a:pPr algn="ctr"/>
            <a:r>
              <a:rPr lang="en-US" sz="3200" dirty="0"/>
              <a:t>www.astmh.org</a:t>
            </a:r>
          </a:p>
        </p:txBody>
      </p:sp>
      <p:pic>
        <p:nvPicPr>
          <p:cNvPr id="6" name="Picture 5" descr="A group of women smiling and holding badges&#10;&#10;Description automatically generated">
            <a:extLst>
              <a:ext uri="{FF2B5EF4-FFF2-40B4-BE49-F238E27FC236}">
                <a16:creationId xmlns:a16="http://schemas.microsoft.com/office/drawing/2014/main" id="{C6370275-7F53-8AA8-DC2B-62E4E87AA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38" y="121451"/>
            <a:ext cx="3604570" cy="255426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1D72906-212E-0B7B-98A5-7D59E178C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3105" r="6718" b="24331"/>
          <a:stretch/>
        </p:blipFill>
        <p:spPr bwMode="auto">
          <a:xfrm>
            <a:off x="156492" y="121451"/>
            <a:ext cx="3809633" cy="23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few women holding signs&#10;&#10;Description automatically generated">
            <a:extLst>
              <a:ext uri="{FF2B5EF4-FFF2-40B4-BE49-F238E27FC236}">
                <a16:creationId xmlns:a16="http://schemas.microsoft.com/office/drawing/2014/main" id="{A27CB29E-4370-D9DA-FD86-8F00B1514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5551" r="30810" b="41450"/>
          <a:stretch/>
        </p:blipFill>
        <p:spPr>
          <a:xfrm>
            <a:off x="3137226" y="2008053"/>
            <a:ext cx="2951341" cy="24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5453"/>
      </p:ext>
    </p:extLst>
  </p:cSld>
  <p:clrMapOvr>
    <a:masterClrMapping/>
  </p:clrMapOvr>
</p:sld>
</file>

<file path=ppt/theme/theme1.xml><?xml version="1.0" encoding="utf-8"?>
<a:theme xmlns:a="http://schemas.openxmlformats.org/drawingml/2006/main" name="ASTMH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ASTMH PPT Template</Template>
  <TotalTime>15543</TotalTime>
  <Words>148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ASTMH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Goraleski, Karen</dc:creator>
  <cp:lastModifiedBy>Jamie Bay Nishi</cp:lastModifiedBy>
  <cp:revision>142</cp:revision>
  <dcterms:created xsi:type="dcterms:W3CDTF">2017-02-02T01:14:19Z</dcterms:created>
  <dcterms:modified xsi:type="dcterms:W3CDTF">2024-04-26T13:30:07Z</dcterms:modified>
</cp:coreProperties>
</file>