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 id="2147483648" r:id="rId2"/>
  </p:sldMasterIdLst>
  <p:notesMasterIdLst>
    <p:notesMasterId r:id="rId9"/>
  </p:notesMasterIdLst>
  <p:handoutMasterIdLst>
    <p:handoutMasterId r:id="rId10"/>
  </p:handoutMasterIdLst>
  <p:sldIdLst>
    <p:sldId id="367" r:id="rId3"/>
    <p:sldId id="404" r:id="rId4"/>
    <p:sldId id="417" r:id="rId5"/>
    <p:sldId id="412" r:id="rId6"/>
    <p:sldId id="418" r:id="rId7"/>
    <p:sldId id="419" r:id="rId8"/>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deleine Bien" initials="MB"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0"/>
    <a:srgbClr val="6CB333"/>
    <a:srgbClr val="003E6E"/>
    <a:srgbClr val="1E3565"/>
    <a:srgbClr val="7E8082"/>
    <a:srgbClr val="7D9BC0"/>
    <a:srgbClr val="002846"/>
    <a:srgbClr val="002958"/>
    <a:srgbClr val="0C2649"/>
    <a:srgbClr val="1E2634"/>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36" autoAdjust="0"/>
    <p:restoredTop sz="94451" autoAdjust="0"/>
  </p:normalViewPr>
  <p:slideViewPr>
    <p:cSldViewPr snapToGrid="0" snapToObjects="1">
      <p:cViewPr varScale="1">
        <p:scale>
          <a:sx n="102" d="100"/>
          <a:sy n="102" d="100"/>
        </p:scale>
        <p:origin x="-222" y="-90"/>
      </p:cViewPr>
      <p:guideLst>
        <p:guide orient="horz" pos="487"/>
        <p:guide pos="40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13D3390-7526-E548-9748-CFDFFB5EF053}" type="datetimeFigureOut">
              <a:rPr lang="en-US" smtClean="0"/>
              <a:t>1/13/2016</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0F9F738B-F242-F74B-A37F-98E3488CB96F}" type="slidenum">
              <a:rPr lang="en-US" smtClean="0"/>
              <a:t>‹#›</a:t>
            </a:fld>
            <a:endParaRPr lang="en-US" dirty="0"/>
          </a:p>
        </p:txBody>
      </p:sp>
    </p:spTree>
    <p:extLst>
      <p:ext uri="{BB962C8B-B14F-4D97-AF65-F5344CB8AC3E}">
        <p14:creationId xmlns:p14="http://schemas.microsoft.com/office/powerpoint/2010/main" val="27947036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A80A9770-0F96-1B45-9E04-F91174588F21}" type="datetimeFigureOut">
              <a:rPr lang="en-US" smtClean="0"/>
              <a:t>1/13/2016</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568F3E56-F3F8-034F-915D-A0A1ACE91B72}" type="slidenum">
              <a:rPr lang="en-US" smtClean="0"/>
              <a:t>‹#›</a:t>
            </a:fld>
            <a:endParaRPr lang="en-US" dirty="0"/>
          </a:p>
        </p:txBody>
      </p:sp>
    </p:spTree>
    <p:extLst>
      <p:ext uri="{BB962C8B-B14F-4D97-AF65-F5344CB8AC3E}">
        <p14:creationId xmlns:p14="http://schemas.microsoft.com/office/powerpoint/2010/main" val="3956844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8F3E56-F3F8-034F-915D-A0A1ACE91B72}" type="slidenum">
              <a:rPr lang="en-US" smtClean="0"/>
              <a:t>1</a:t>
            </a:fld>
            <a:endParaRPr lang="en-US" dirty="0"/>
          </a:p>
        </p:txBody>
      </p:sp>
    </p:spTree>
    <p:extLst>
      <p:ext uri="{BB962C8B-B14F-4D97-AF65-F5344CB8AC3E}">
        <p14:creationId xmlns:p14="http://schemas.microsoft.com/office/powerpoint/2010/main" val="1983990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erior Theme">
    <p:spTree>
      <p:nvGrpSpPr>
        <p:cNvPr id="1" name=""/>
        <p:cNvGrpSpPr/>
        <p:nvPr/>
      </p:nvGrpSpPr>
      <p:grpSpPr>
        <a:xfrm>
          <a:off x="0" y="0"/>
          <a:ext cx="0" cy="0"/>
          <a:chOff x="0" y="0"/>
          <a:chExt cx="0" cy="0"/>
        </a:xfrm>
      </p:grpSpPr>
      <p:sp>
        <p:nvSpPr>
          <p:cNvPr id="5" name="Title 1"/>
          <p:cNvSpPr>
            <a:spLocks noGrp="1"/>
          </p:cNvSpPr>
          <p:nvPr>
            <p:ph type="title"/>
          </p:nvPr>
        </p:nvSpPr>
        <p:spPr>
          <a:xfrm>
            <a:off x="556425" y="1381740"/>
            <a:ext cx="7937335" cy="507831"/>
          </a:xfrm>
          <a:prstGeom prst="rect">
            <a:avLst/>
          </a:prstGeom>
        </p:spPr>
        <p:txBody>
          <a:bodyPr wrap="square">
            <a:spAutoFit/>
          </a:bodyPr>
          <a:lstStyle>
            <a:lvl1pPr>
              <a:defRPr sz="2700">
                <a:solidFill>
                  <a:srgbClr val="0076C0"/>
                </a:solidFill>
              </a:defRPr>
            </a:lvl1pPr>
          </a:lstStyle>
          <a:p>
            <a:r>
              <a:rPr lang="en-US" dirty="0" smtClean="0"/>
              <a:t>Click to edit Master title style</a:t>
            </a:r>
            <a:endParaRPr lang="en-US" dirty="0"/>
          </a:p>
        </p:txBody>
      </p:sp>
      <p:sp>
        <p:nvSpPr>
          <p:cNvPr id="6" name="Text Placeholder 4"/>
          <p:cNvSpPr>
            <a:spLocks noGrp="1"/>
          </p:cNvSpPr>
          <p:nvPr>
            <p:ph type="body" sz="quarter" idx="11"/>
          </p:nvPr>
        </p:nvSpPr>
        <p:spPr>
          <a:xfrm>
            <a:off x="556425" y="2328320"/>
            <a:ext cx="7937335" cy="3984488"/>
          </a:xfrm>
          <a:prstGeom prst="rect">
            <a:avLst/>
          </a:prstGeom>
        </p:spPr>
        <p:txBody>
          <a:bodyPr>
            <a:normAutofit/>
          </a:bodyPr>
          <a:lstStyle>
            <a:lvl1pPr>
              <a:lnSpc>
                <a:spcPct val="120000"/>
              </a:lnSpc>
              <a:defRPr sz="1600"/>
            </a:lvl1pPr>
            <a:lvl2pPr>
              <a:lnSpc>
                <a:spcPct val="120000"/>
              </a:lnSpc>
              <a:defRPr sz="1600"/>
            </a:lvl2pPr>
            <a:lvl3pPr>
              <a:lnSpc>
                <a:spcPct val="120000"/>
              </a:lnSpc>
              <a:defRPr sz="1600"/>
            </a:lvl3pPr>
            <a:lvl4pPr>
              <a:lnSpc>
                <a:spcPct val="120000"/>
              </a:lnSpc>
              <a:defRPr sz="1600"/>
            </a:lvl4pPr>
            <a:lvl5pPr>
              <a:lnSpc>
                <a:spcPct val="120000"/>
              </a:lnSpc>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17"/>
          <p:cNvSpPr>
            <a:spLocks noGrp="1"/>
          </p:cNvSpPr>
          <p:nvPr>
            <p:ph type="body" sz="quarter" idx="12" hasCustomPrompt="1"/>
          </p:nvPr>
        </p:nvSpPr>
        <p:spPr>
          <a:xfrm>
            <a:off x="557213" y="1894867"/>
            <a:ext cx="7936575" cy="433452"/>
          </a:xfrm>
          <a:prstGeom prst="rect">
            <a:avLst/>
          </a:prstGeom>
        </p:spPr>
        <p:txBody>
          <a:bodyPr/>
          <a:lstStyle>
            <a:lvl1pPr marL="0" indent="0">
              <a:buNone/>
              <a:defRPr sz="1900">
                <a:solidFill>
                  <a:srgbClr val="7E8082"/>
                </a:solidFill>
                <a:latin typeface="Arial"/>
                <a:cs typeface="Arial"/>
              </a:defRPr>
            </a:lvl1pPr>
          </a:lstStyle>
          <a:p>
            <a:pPr lvl="0"/>
            <a:r>
              <a:rPr lang="en-US" dirty="0" smtClean="0"/>
              <a:t>Click to add subhead</a:t>
            </a:r>
            <a:endParaRPr lang="en-US" dirty="0"/>
          </a:p>
        </p:txBody>
      </p:sp>
      <p:sp>
        <p:nvSpPr>
          <p:cNvPr id="13" name="Slide Number Placeholder 54"/>
          <p:cNvSpPr>
            <a:spLocks noGrp="1"/>
          </p:cNvSpPr>
          <p:nvPr>
            <p:ph type="sldNum" sz="quarter" idx="4"/>
          </p:nvPr>
        </p:nvSpPr>
        <p:spPr>
          <a:xfrm>
            <a:off x="546328" y="6312808"/>
            <a:ext cx="7937335" cy="307777"/>
          </a:xfrm>
          <a:prstGeom prst="rect">
            <a:avLst/>
          </a:prstGeom>
        </p:spPr>
        <p:txBody>
          <a:bodyPr vert="horz" wrap="square" lIns="91440" tIns="45720" rIns="0" bIns="45720" rtlCol="0" anchor="t">
            <a:spAutoFit/>
          </a:bodyPr>
          <a:lstStyle>
            <a:lvl1pPr algn="r">
              <a:defRPr sz="900" b="1">
                <a:solidFill>
                  <a:schemeClr val="tx1">
                    <a:tint val="75000"/>
                  </a:schemeClr>
                </a:solidFill>
                <a:latin typeface="Arial"/>
                <a:cs typeface="Arial"/>
              </a:defRPr>
            </a:lvl1pPr>
          </a:lstStyle>
          <a:p>
            <a:fld id="{EBF8F0A1-70A7-9C4E-A30D-02991538A3BE}" type="slidenum">
              <a:rPr lang="en-US" sz="800" smtClean="0">
                <a:solidFill>
                  <a:srgbClr val="1E3565"/>
                </a:solidFill>
              </a:rPr>
              <a:pPr/>
              <a:t>‹#›</a:t>
            </a:fld>
            <a:r>
              <a:rPr lang="en-US" sz="1150" dirty="0" smtClean="0"/>
              <a:t>  </a:t>
            </a:r>
            <a:r>
              <a:rPr lang="en-US" sz="1400" dirty="0" smtClean="0"/>
              <a:t>ASTMH 2014 Mid-Year Council Meeting</a:t>
            </a:r>
            <a:r>
              <a:rPr lang="en-US" sz="1250" b="0" dirty="0" smtClean="0">
                <a:solidFill>
                  <a:srgbClr val="0076C0"/>
                </a:solidFill>
              </a:rPr>
              <a:t>|</a:t>
            </a:r>
            <a:r>
              <a:rPr lang="en-US" sz="300" dirty="0" smtClean="0">
                <a:solidFill>
                  <a:srgbClr val="0076C0"/>
                </a:solidFill>
              </a:rPr>
              <a:t>)</a:t>
            </a:r>
            <a:endParaRPr lang="en-US" sz="300" dirty="0">
              <a:solidFill>
                <a:srgbClr val="0076C0"/>
              </a:solidFill>
            </a:endParaRPr>
          </a:p>
        </p:txBody>
      </p:sp>
    </p:spTree>
    <p:extLst>
      <p:ext uri="{BB962C8B-B14F-4D97-AF65-F5344CB8AC3E}">
        <p14:creationId xmlns:p14="http://schemas.microsoft.com/office/powerpoint/2010/main" val="251153036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071372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Rectangle 12"/>
          <p:cNvSpPr/>
          <p:nvPr userDrawn="1"/>
        </p:nvSpPr>
        <p:spPr>
          <a:xfrm>
            <a:off x="0" y="6714065"/>
            <a:ext cx="9144000" cy="143935"/>
          </a:xfrm>
          <a:prstGeom prst="rect">
            <a:avLst/>
          </a:prstGeom>
          <a:solidFill>
            <a:srgbClr val="0076C0"/>
          </a:solidFill>
          <a:ln>
            <a:noFill/>
          </a:ln>
          <a:effectLst>
            <a:innerShdw blurRad="234950" dir="9180000">
              <a:srgbClr val="000000">
                <a:alpha val="47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3511771" y="3645115"/>
            <a:ext cx="4859215" cy="523220"/>
          </a:xfrm>
        </p:spPr>
        <p:txBody>
          <a:bodyPr anchor="t" anchorCtr="0">
            <a:spAutoFit/>
          </a:bodyPr>
          <a:lstStyle>
            <a:lvl1pPr algn="l">
              <a:lnSpc>
                <a:spcPct val="100000"/>
              </a:lnSpc>
              <a:defRPr sz="2800">
                <a:solidFill>
                  <a:srgbClr val="1E3565"/>
                </a:solidFill>
                <a:latin typeface="Arial"/>
                <a:cs typeface="Arial"/>
              </a:defRPr>
            </a:lvl1pPr>
          </a:lstStyle>
          <a:p>
            <a:r>
              <a:rPr lang="en-US" dirty="0" smtClean="0"/>
              <a:t>Title</a:t>
            </a:r>
            <a:endParaRPr lang="en-US" dirty="0"/>
          </a:p>
        </p:txBody>
      </p:sp>
      <p:sp>
        <p:nvSpPr>
          <p:cNvPr id="3" name="Subtitle 2"/>
          <p:cNvSpPr>
            <a:spLocks noGrp="1"/>
          </p:cNvSpPr>
          <p:nvPr>
            <p:ph type="subTitle" idx="1"/>
          </p:nvPr>
        </p:nvSpPr>
        <p:spPr>
          <a:xfrm>
            <a:off x="3511771" y="4141070"/>
            <a:ext cx="4859215" cy="307777"/>
          </a:xfrm>
        </p:spPr>
        <p:txBody>
          <a:bodyPr tIns="0">
            <a:spAutoFit/>
          </a:bodyPr>
          <a:lstStyle>
            <a:lvl1pPr marL="0" indent="0" algn="l">
              <a:buNone/>
              <a:defRPr sz="1700">
                <a:solidFill>
                  <a:srgbClr val="7E808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6" name="Picture 5"/>
          <p:cNvPicPr>
            <a:picLocks noChangeAspect="1"/>
          </p:cNvPicPr>
          <p:nvPr userDrawn="1"/>
        </p:nvPicPr>
        <p:blipFill rotWithShape="1">
          <a:blip r:embed="rId2"/>
          <a:srcRect l="16123" r="9655"/>
          <a:stretch/>
        </p:blipFill>
        <p:spPr>
          <a:xfrm>
            <a:off x="0" y="0"/>
            <a:ext cx="9144000" cy="3433131"/>
          </a:xfrm>
          <a:prstGeom prst="rect">
            <a:avLst/>
          </a:prstGeom>
        </p:spPr>
      </p:pic>
      <p:pic>
        <p:nvPicPr>
          <p:cNvPr id="7" name="Picture 6" descr="DPG-Logo-horz-white-colorbars.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3741" y="1615441"/>
            <a:ext cx="3389858" cy="975360"/>
          </a:xfrm>
          <a:prstGeom prst="rect">
            <a:avLst/>
          </a:prstGeom>
        </p:spPr>
      </p:pic>
    </p:spTree>
    <p:extLst>
      <p:ext uri="{BB962C8B-B14F-4D97-AF65-F5344CB8AC3E}">
        <p14:creationId xmlns:p14="http://schemas.microsoft.com/office/powerpoint/2010/main" val="13401385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Slid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srcRect l="16123" r="9655"/>
          <a:stretch/>
        </p:blipFill>
        <p:spPr>
          <a:xfrm>
            <a:off x="0" y="0"/>
            <a:ext cx="9144000" cy="3433131"/>
          </a:xfrm>
          <a:prstGeom prst="rect">
            <a:avLst/>
          </a:prstGeom>
        </p:spPr>
      </p:pic>
      <p:pic>
        <p:nvPicPr>
          <p:cNvPr id="6" name="Picture 5" descr="DPG-Logo-horz-white-colorbars.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3741" y="1615441"/>
            <a:ext cx="3389858" cy="975360"/>
          </a:xfrm>
          <a:prstGeom prst="rect">
            <a:avLst/>
          </a:prstGeom>
        </p:spPr>
      </p:pic>
      <p:sp>
        <p:nvSpPr>
          <p:cNvPr id="13" name="Rectangle 12"/>
          <p:cNvSpPr/>
          <p:nvPr userDrawn="1"/>
        </p:nvSpPr>
        <p:spPr>
          <a:xfrm>
            <a:off x="0" y="6714065"/>
            <a:ext cx="9144000" cy="143935"/>
          </a:xfrm>
          <a:prstGeom prst="rect">
            <a:avLst/>
          </a:prstGeom>
          <a:solidFill>
            <a:srgbClr val="0076C0"/>
          </a:solidFill>
          <a:ln>
            <a:noFill/>
          </a:ln>
          <a:effectLst>
            <a:innerShdw blurRad="234950" dir="9180000">
              <a:srgbClr val="000000">
                <a:alpha val="47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itle 1"/>
          <p:cNvSpPr>
            <a:spLocks noGrp="1"/>
          </p:cNvSpPr>
          <p:nvPr>
            <p:ph type="ctrTitle" hasCustomPrompt="1"/>
          </p:nvPr>
        </p:nvSpPr>
        <p:spPr>
          <a:xfrm>
            <a:off x="3511771" y="3645115"/>
            <a:ext cx="4859215" cy="523220"/>
          </a:xfrm>
        </p:spPr>
        <p:txBody>
          <a:bodyPr anchor="t" anchorCtr="0">
            <a:spAutoFit/>
          </a:bodyPr>
          <a:lstStyle>
            <a:lvl1pPr algn="l">
              <a:lnSpc>
                <a:spcPct val="100000"/>
              </a:lnSpc>
              <a:defRPr sz="2800">
                <a:solidFill>
                  <a:srgbClr val="1E3565"/>
                </a:solidFill>
                <a:latin typeface="Arial"/>
                <a:cs typeface="Arial"/>
              </a:defRPr>
            </a:lvl1pPr>
          </a:lstStyle>
          <a:p>
            <a:r>
              <a:rPr lang="en-US" dirty="0" smtClean="0"/>
              <a:t>Section Title Goes Here</a:t>
            </a:r>
            <a:endParaRPr lang="en-US" dirty="0"/>
          </a:p>
        </p:txBody>
      </p:sp>
      <p:sp>
        <p:nvSpPr>
          <p:cNvPr id="16" name="Subtitle 2"/>
          <p:cNvSpPr>
            <a:spLocks noGrp="1"/>
          </p:cNvSpPr>
          <p:nvPr>
            <p:ph type="subTitle" idx="1"/>
          </p:nvPr>
        </p:nvSpPr>
        <p:spPr>
          <a:xfrm>
            <a:off x="3511771" y="4141070"/>
            <a:ext cx="4859215" cy="307777"/>
          </a:xfrm>
        </p:spPr>
        <p:txBody>
          <a:bodyPr tIns="0">
            <a:spAutoFit/>
          </a:bodyPr>
          <a:lstStyle>
            <a:lvl1pPr marL="0" indent="0" algn="l">
              <a:buNone/>
              <a:defRPr sz="1700">
                <a:solidFill>
                  <a:srgbClr val="7E808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0631220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4"/>
          <a:srcRect l="-14879" r="14879" b="61648"/>
          <a:stretch/>
        </p:blipFill>
        <p:spPr>
          <a:xfrm>
            <a:off x="-1598351" y="1"/>
            <a:ext cx="10742351" cy="1148080"/>
          </a:xfrm>
          <a:prstGeom prst="rect">
            <a:avLst/>
          </a:prstGeom>
        </p:spPr>
      </p:pic>
      <p:sp>
        <p:nvSpPr>
          <p:cNvPr id="14" name="Rectangle 13"/>
          <p:cNvSpPr/>
          <p:nvPr userDrawn="1"/>
        </p:nvSpPr>
        <p:spPr>
          <a:xfrm>
            <a:off x="0" y="6714065"/>
            <a:ext cx="9144000" cy="143935"/>
          </a:xfrm>
          <a:prstGeom prst="rect">
            <a:avLst/>
          </a:prstGeom>
          <a:solidFill>
            <a:srgbClr val="0076C0"/>
          </a:solidFill>
          <a:ln>
            <a:noFill/>
          </a:ln>
          <a:effectLst>
            <a:innerShdw blurRad="234950" dir="9180000">
              <a:srgbClr val="000000">
                <a:alpha val="47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5" name="Slide Number Placeholder 54"/>
          <p:cNvSpPr>
            <a:spLocks noGrp="1"/>
          </p:cNvSpPr>
          <p:nvPr>
            <p:ph type="sldNum" sz="quarter" idx="4"/>
          </p:nvPr>
        </p:nvSpPr>
        <p:spPr>
          <a:xfrm>
            <a:off x="546328" y="6312808"/>
            <a:ext cx="7945089" cy="284693"/>
          </a:xfrm>
          <a:prstGeom prst="rect">
            <a:avLst/>
          </a:prstGeom>
        </p:spPr>
        <p:txBody>
          <a:bodyPr vert="horz" wrap="square" lIns="91440" tIns="45720" rIns="0" bIns="45720" rtlCol="0" anchor="t">
            <a:spAutoFit/>
          </a:bodyPr>
          <a:lstStyle>
            <a:lvl1pPr algn="r">
              <a:defRPr sz="900" b="1">
                <a:solidFill>
                  <a:schemeClr val="tx1">
                    <a:tint val="75000"/>
                  </a:schemeClr>
                </a:solidFill>
                <a:latin typeface="Arial"/>
                <a:cs typeface="Arial"/>
              </a:defRPr>
            </a:lvl1pPr>
          </a:lstStyle>
          <a:p>
            <a:fld id="{EBF8F0A1-70A7-9C4E-A30D-02991538A3BE}" type="slidenum">
              <a:rPr lang="en-US" sz="800" smtClean="0">
                <a:solidFill>
                  <a:srgbClr val="1E3565"/>
                </a:solidFill>
              </a:rPr>
              <a:pPr/>
              <a:t>‹#›</a:t>
            </a:fld>
            <a:r>
              <a:rPr lang="en-US" sz="1150" dirty="0" smtClean="0"/>
              <a:t>  </a:t>
            </a:r>
            <a:r>
              <a:rPr lang="en-US" sz="1250" b="0" dirty="0" smtClean="0">
                <a:solidFill>
                  <a:srgbClr val="0076C0"/>
                </a:solidFill>
              </a:rPr>
              <a:t>|</a:t>
            </a:r>
            <a:r>
              <a:rPr lang="en-US" sz="1150" dirty="0" smtClean="0"/>
              <a:t>  </a:t>
            </a:r>
            <a:r>
              <a:rPr lang="en-US" sz="800" dirty="0" smtClean="0">
                <a:solidFill>
                  <a:srgbClr val="0076C0"/>
                </a:solidFill>
              </a:rPr>
              <a:t>ASTMH 2014 Mid Year Council Meeting</a:t>
            </a:r>
            <a:endParaRPr lang="en-US" sz="800" dirty="0">
              <a:solidFill>
                <a:srgbClr val="0076C0"/>
              </a:solidFill>
            </a:endParaRPr>
          </a:p>
        </p:txBody>
      </p:sp>
      <p:sp>
        <p:nvSpPr>
          <p:cNvPr id="61" name="Title Placeholder 60"/>
          <p:cNvSpPr>
            <a:spLocks noGrp="1"/>
          </p:cNvSpPr>
          <p:nvPr>
            <p:ph type="title"/>
          </p:nvPr>
        </p:nvSpPr>
        <p:spPr>
          <a:xfrm>
            <a:off x="558803" y="1348763"/>
            <a:ext cx="7932614" cy="57627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63" name="Text Placeholder 62"/>
          <p:cNvSpPr>
            <a:spLocks noGrp="1"/>
          </p:cNvSpPr>
          <p:nvPr>
            <p:ph type="body" idx="1"/>
          </p:nvPr>
        </p:nvSpPr>
        <p:spPr>
          <a:xfrm>
            <a:off x="558803" y="1925036"/>
            <a:ext cx="7932614" cy="405373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9" name="Straight Connector 8"/>
          <p:cNvCxnSpPr/>
          <p:nvPr userDrawn="1"/>
        </p:nvCxnSpPr>
        <p:spPr>
          <a:xfrm>
            <a:off x="662941" y="6398846"/>
            <a:ext cx="7818118" cy="0"/>
          </a:xfrm>
          <a:prstGeom prst="line">
            <a:avLst/>
          </a:prstGeom>
          <a:ln w="12700" cmpd="sng">
            <a:solidFill>
              <a:srgbClr val="0076C0"/>
            </a:solidFill>
          </a:ln>
          <a:effectLst/>
        </p:spPr>
        <p:style>
          <a:lnRef idx="2">
            <a:schemeClr val="accent1"/>
          </a:lnRef>
          <a:fillRef idx="0">
            <a:schemeClr val="accent1"/>
          </a:fillRef>
          <a:effectRef idx="1">
            <a:schemeClr val="accent1"/>
          </a:effectRef>
          <a:fontRef idx="minor">
            <a:schemeClr val="tx1"/>
          </a:fontRef>
        </p:style>
      </p:cxnSp>
      <p:pic>
        <p:nvPicPr>
          <p:cNvPr id="2" name="Picture 1" descr="DPG-Logo-horz-white-colorbars.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58803" y="240287"/>
            <a:ext cx="2275837" cy="654824"/>
          </a:xfrm>
          <a:prstGeom prst="rect">
            <a:avLst/>
          </a:prstGeom>
        </p:spPr>
      </p:pic>
    </p:spTree>
    <p:extLst>
      <p:ext uri="{BB962C8B-B14F-4D97-AF65-F5344CB8AC3E}">
        <p14:creationId xmlns:p14="http://schemas.microsoft.com/office/powerpoint/2010/main" val="1204929682"/>
      </p:ext>
    </p:extLst>
  </p:cSld>
  <p:clrMap bg1="lt1" tx1="dk1" bg2="lt2" tx2="dk2" accent1="accent1" accent2="accent2" accent3="accent3" accent4="accent4" accent5="accent5" accent6="accent6" hlink="hlink" folHlink="folHlink"/>
  <p:sldLayoutIdLst>
    <p:sldLayoutId id="2147483655" r:id="rId1"/>
    <p:sldLayoutId id="2147483669" r:id="rId2"/>
  </p:sldLayoutIdLst>
  <p:timing>
    <p:tnLst>
      <p:par>
        <p:cTn id="1" dur="indefinite" restart="never" nodeType="tmRoot"/>
      </p:par>
    </p:tnLst>
  </p:timing>
  <p:hf hdr="0" dt="0"/>
  <p:txStyles>
    <p:titleStyle>
      <a:lvl1pPr algn="l" defTabSz="457200" rtl="0" eaLnBrk="1" latinLnBrk="0" hangingPunct="1">
        <a:spcBef>
          <a:spcPct val="0"/>
        </a:spcBef>
        <a:buNone/>
        <a:defRPr sz="2700" kern="1200">
          <a:solidFill>
            <a:srgbClr val="0076C0"/>
          </a:solidFill>
          <a:latin typeface="Arial"/>
          <a:ea typeface="+mj-ea"/>
          <a:cs typeface="Arial"/>
        </a:defRPr>
      </a:lvl1pPr>
    </p:titleStyle>
    <p:bodyStyle>
      <a:lvl1pPr marL="256032" indent="-155448" algn="l" defTabSz="457200" rtl="0" eaLnBrk="1" latinLnBrk="0" hangingPunct="1">
        <a:lnSpc>
          <a:spcPct val="120000"/>
        </a:lnSpc>
        <a:spcBef>
          <a:spcPts val="910"/>
        </a:spcBef>
        <a:spcAft>
          <a:spcPts val="0"/>
        </a:spcAft>
        <a:buClr>
          <a:srgbClr val="0076C0"/>
        </a:buClr>
        <a:buFont typeface="Wingdings" charset="2"/>
        <a:buChar char="§"/>
        <a:defRPr sz="1600" kern="1200">
          <a:solidFill>
            <a:schemeClr val="tx1"/>
          </a:solidFill>
          <a:latin typeface="Arial" pitchFamily="34" charset="0"/>
          <a:ea typeface="+mn-ea"/>
          <a:cs typeface="Arial" pitchFamily="34" charset="0"/>
        </a:defRPr>
      </a:lvl1pPr>
      <a:lvl2pPr marL="566928" indent="-155448" algn="l" defTabSz="457200" rtl="0" eaLnBrk="1" latinLnBrk="0" hangingPunct="1">
        <a:lnSpc>
          <a:spcPct val="120000"/>
        </a:lnSpc>
        <a:spcBef>
          <a:spcPts val="910"/>
        </a:spcBef>
        <a:spcAft>
          <a:spcPts val="0"/>
        </a:spcAft>
        <a:buClr>
          <a:schemeClr val="tx1"/>
        </a:buClr>
        <a:buFont typeface="Lucida Grande"/>
        <a:buChar char="-"/>
        <a:defRPr sz="1600" kern="1200">
          <a:solidFill>
            <a:schemeClr val="tx1"/>
          </a:solidFill>
          <a:latin typeface="Arial" pitchFamily="34" charset="0"/>
          <a:ea typeface="+mn-ea"/>
          <a:cs typeface="Arial" pitchFamily="34" charset="0"/>
        </a:defRPr>
      </a:lvl2pPr>
      <a:lvl3pPr marL="877824" indent="-155448" algn="l" defTabSz="457200" rtl="0" eaLnBrk="1" latinLnBrk="0" hangingPunct="1">
        <a:lnSpc>
          <a:spcPct val="120000"/>
        </a:lnSpc>
        <a:spcBef>
          <a:spcPts val="910"/>
        </a:spcBef>
        <a:spcAft>
          <a:spcPts val="0"/>
        </a:spcAft>
        <a:buClrTx/>
        <a:buFont typeface="Arial"/>
        <a:buChar char="•"/>
        <a:defRPr sz="1600" kern="1200">
          <a:solidFill>
            <a:schemeClr val="tx1"/>
          </a:solidFill>
          <a:latin typeface="Arial" pitchFamily="34" charset="0"/>
          <a:ea typeface="+mn-ea"/>
          <a:cs typeface="Arial" pitchFamily="34" charset="0"/>
        </a:defRPr>
      </a:lvl3pPr>
      <a:lvl4pPr marL="1188720" indent="-155448" algn="l" defTabSz="457200" rtl="0" eaLnBrk="1" latinLnBrk="0" hangingPunct="1">
        <a:lnSpc>
          <a:spcPct val="120000"/>
        </a:lnSpc>
        <a:spcBef>
          <a:spcPts val="910"/>
        </a:spcBef>
        <a:spcAft>
          <a:spcPts val="0"/>
        </a:spcAft>
        <a:buClrTx/>
        <a:buFont typeface="Arial"/>
        <a:buChar char="•"/>
        <a:defRPr sz="1600" kern="1200">
          <a:solidFill>
            <a:schemeClr val="tx1"/>
          </a:solidFill>
          <a:latin typeface="Arial" pitchFamily="34" charset="0"/>
          <a:ea typeface="+mn-ea"/>
          <a:cs typeface="Arial" pitchFamily="34" charset="0"/>
        </a:defRPr>
      </a:lvl4pPr>
      <a:lvl5pPr marL="1499616" indent="-155448" algn="l" defTabSz="457200" rtl="0" eaLnBrk="1" latinLnBrk="0" hangingPunct="1">
        <a:lnSpc>
          <a:spcPct val="120000"/>
        </a:lnSpc>
        <a:spcBef>
          <a:spcPts val="910"/>
        </a:spcBef>
        <a:spcAft>
          <a:spcPts val="0"/>
        </a:spcAft>
        <a:buClrTx/>
        <a:buFont typeface="Arial"/>
        <a:buChar char="•"/>
        <a:defRPr sz="16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9144000" cy="3397667"/>
          </a:xfrm>
          <a:prstGeom prst="rect">
            <a:avLst/>
          </a:prstGeom>
          <a:gradFill flip="none" rotWithShape="1">
            <a:gsLst>
              <a:gs pos="0">
                <a:srgbClr val="0076C0"/>
              </a:gs>
              <a:gs pos="100000">
                <a:srgbClr val="003E6E"/>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6714065"/>
            <a:ext cx="9144000" cy="143935"/>
          </a:xfrm>
          <a:prstGeom prst="rect">
            <a:avLst/>
          </a:prstGeom>
          <a:solidFill>
            <a:srgbClr val="0076C0"/>
          </a:solidFill>
          <a:ln>
            <a:noFill/>
          </a:ln>
          <a:effectLst>
            <a:innerShdw blurRad="234950" dir="9180000">
              <a:srgbClr val="000000">
                <a:alpha val="47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2827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425700"/>
            <a:ext cx="8229600" cy="37004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04138555"/>
      </p:ext>
    </p:extLst>
  </p:cSld>
  <p:clrMap bg1="lt1" tx1="dk1" bg2="lt2" tx2="dk2" accent1="accent1" accent2="accent2" accent3="accent3" accent4="accent4" accent5="accent5" accent6="accent6" hlink="hlink" folHlink="folHlink"/>
  <p:sldLayoutIdLst>
    <p:sldLayoutId id="2147483649" r:id="rId1"/>
    <p:sldLayoutId id="2147483651" r:id="rId2"/>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48931" y="3645115"/>
            <a:ext cx="5063549" cy="1384995"/>
          </a:xfrm>
        </p:spPr>
        <p:txBody>
          <a:bodyPr/>
          <a:lstStyle/>
          <a:p>
            <a:r>
              <a:rPr lang="en-US" dirty="0"/>
              <a:t>ASTMH </a:t>
            </a:r>
            <a:r>
              <a:rPr lang="en-US" dirty="0" smtClean="0"/>
              <a:t>2015 </a:t>
            </a:r>
            <a:br>
              <a:rPr lang="en-US" dirty="0" smtClean="0"/>
            </a:br>
            <a:r>
              <a:rPr lang="en-US" dirty="0" smtClean="0"/>
              <a:t>Capitol Hill Day </a:t>
            </a:r>
            <a:r>
              <a:rPr lang="en-US" dirty="0" smtClean="0"/>
              <a:t>Asks</a:t>
            </a:r>
            <a:r>
              <a:rPr lang="en-US" dirty="0" smtClean="0"/>
              <a:t/>
            </a:r>
            <a:br>
              <a:rPr lang="en-US" dirty="0" smtClean="0"/>
            </a:br>
            <a:endParaRPr lang="en-US" dirty="0"/>
          </a:p>
        </p:txBody>
      </p:sp>
    </p:spTree>
    <p:extLst>
      <p:ext uri="{BB962C8B-B14F-4D97-AF65-F5344CB8AC3E}">
        <p14:creationId xmlns:p14="http://schemas.microsoft.com/office/powerpoint/2010/main" val="944358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algn="ctr"/>
            <a:r>
              <a:rPr lang="en-US" dirty="0"/>
              <a:t>ASTMH “Asks”</a:t>
            </a:r>
          </a:p>
        </p:txBody>
      </p:sp>
      <p:sp>
        <p:nvSpPr>
          <p:cNvPr id="106499" name="Rectangle 3"/>
          <p:cNvSpPr>
            <a:spLocks noGrp="1" noChangeArrowheads="1"/>
          </p:cNvSpPr>
          <p:nvPr>
            <p:ph type="body" idx="1"/>
          </p:nvPr>
        </p:nvSpPr>
        <p:spPr>
          <a:xfrm>
            <a:off x="558803" y="2042160"/>
            <a:ext cx="8127997" cy="4334889"/>
          </a:xfrm>
        </p:spPr>
        <p:txBody>
          <a:bodyPr>
            <a:normAutofit fontScale="55000" lnSpcReduction="20000"/>
          </a:bodyPr>
          <a:lstStyle/>
          <a:p>
            <a:pPr marL="100584" lvl="0" indent="0" algn="ctr">
              <a:buNone/>
            </a:pPr>
            <a:r>
              <a:rPr lang="en-US" sz="7600" b="1" dirty="0" smtClean="0"/>
              <a:t>Provide </a:t>
            </a:r>
            <a:r>
              <a:rPr lang="en-US" sz="7600" b="1" dirty="0"/>
              <a:t>robust funding for </a:t>
            </a:r>
            <a:r>
              <a:rPr lang="en-US" sz="7600" b="1" dirty="0">
                <a:solidFill>
                  <a:srgbClr val="FF0000"/>
                </a:solidFill>
              </a:rPr>
              <a:t>NIH, CDC, USAID </a:t>
            </a:r>
            <a:r>
              <a:rPr lang="en-US" sz="7600" b="1" dirty="0"/>
              <a:t>and </a:t>
            </a:r>
            <a:r>
              <a:rPr lang="en-US" sz="7600" b="1" dirty="0">
                <a:solidFill>
                  <a:srgbClr val="FF0000"/>
                </a:solidFill>
              </a:rPr>
              <a:t>DoD</a:t>
            </a:r>
            <a:r>
              <a:rPr lang="en-US" sz="7600" b="1" dirty="0"/>
              <a:t> global health and infectious disease programs for fiscal year (FY) </a:t>
            </a:r>
            <a:r>
              <a:rPr lang="en-US" sz="7600" b="1" dirty="0" smtClean="0"/>
              <a:t>2016</a:t>
            </a:r>
          </a:p>
          <a:p>
            <a:pPr lvl="0"/>
            <a:endParaRPr lang="en-US" sz="3100" b="1" dirty="0"/>
          </a:p>
          <a:p>
            <a:pPr marL="100584" indent="0">
              <a:buNone/>
            </a:pPr>
            <a:r>
              <a:rPr lang="en-US" sz="2400" dirty="0"/>
              <a:t/>
            </a:r>
            <a:br>
              <a:rPr lang="en-US" sz="2400" dirty="0"/>
            </a:br>
            <a:r>
              <a:rPr lang="en-US" sz="900" dirty="0"/>
              <a:t/>
            </a:r>
            <a:br>
              <a:rPr lang="en-US" sz="900" dirty="0"/>
            </a:br>
            <a:endParaRPr lang="en-US" sz="900" dirty="0"/>
          </a:p>
          <a:p>
            <a:pPr>
              <a:lnSpc>
                <a:spcPct val="80000"/>
              </a:lnSpc>
              <a:buFont typeface="Symbol" pitchFamily="18" charset="2"/>
              <a:buNone/>
            </a:pPr>
            <a:endParaRPr lang="en-US" sz="900" b="1" dirty="0"/>
          </a:p>
          <a:p>
            <a:pPr>
              <a:lnSpc>
                <a:spcPct val="80000"/>
              </a:lnSpc>
            </a:pPr>
            <a:endParaRPr lang="en-US" sz="900" b="1" dirty="0"/>
          </a:p>
        </p:txBody>
      </p:sp>
    </p:spTree>
    <p:extLst>
      <p:ext uri="{BB962C8B-B14F-4D97-AF65-F5344CB8AC3E}">
        <p14:creationId xmlns:p14="http://schemas.microsoft.com/office/powerpoint/2010/main" val="1280759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ASTMH “Asks”</a:t>
            </a:r>
          </a:p>
        </p:txBody>
      </p:sp>
      <p:sp>
        <p:nvSpPr>
          <p:cNvPr id="3" name="Content Placeholder 2"/>
          <p:cNvSpPr>
            <a:spLocks noGrp="1"/>
          </p:cNvSpPr>
          <p:nvPr>
            <p:ph idx="1"/>
          </p:nvPr>
        </p:nvSpPr>
        <p:spPr>
          <a:xfrm>
            <a:off x="558803" y="1925036"/>
            <a:ext cx="7932614" cy="4549506"/>
          </a:xfrm>
        </p:spPr>
        <p:txBody>
          <a:bodyPr>
            <a:noAutofit/>
          </a:bodyPr>
          <a:lstStyle/>
          <a:p>
            <a:pPr marL="100584" indent="0">
              <a:buNone/>
            </a:pPr>
            <a:r>
              <a:rPr lang="en-US" sz="2400" b="1" dirty="0"/>
              <a:t>Provide increased funding for the Centers for Disease Control and Prevention, including:</a:t>
            </a:r>
            <a:endParaRPr lang="en-US" sz="2400" dirty="0"/>
          </a:p>
          <a:p>
            <a:pPr lvl="0"/>
            <a:r>
              <a:rPr lang="en-US" sz="2400" dirty="0"/>
              <a:t>Funding the CDC Emerging &amp; Zoonotic Infectious Disease Program at $669 </a:t>
            </a:r>
            <a:r>
              <a:rPr lang="en-US" sz="2400" dirty="0" smtClean="0"/>
              <a:t>million</a:t>
            </a:r>
          </a:p>
          <a:p>
            <a:pPr lvl="0"/>
            <a:r>
              <a:rPr lang="en-US" sz="2400" dirty="0" smtClean="0"/>
              <a:t>Funding the CDC Global Health Program at $469 million</a:t>
            </a:r>
          </a:p>
          <a:p>
            <a:pPr lvl="0"/>
            <a:r>
              <a:rPr lang="en-US" sz="2400" dirty="0" smtClean="0"/>
              <a:t>Funding </a:t>
            </a:r>
            <a:r>
              <a:rPr lang="en-US" sz="2400" dirty="0"/>
              <a:t>and supporting the Global Health Security </a:t>
            </a:r>
            <a:r>
              <a:rPr lang="en-US" sz="2400" dirty="0" smtClean="0"/>
              <a:t>Agenda</a:t>
            </a:r>
            <a:endParaRPr lang="en-US" sz="2400" dirty="0"/>
          </a:p>
        </p:txBody>
      </p:sp>
    </p:spTree>
    <p:extLst>
      <p:ext uri="{BB962C8B-B14F-4D97-AF65-F5344CB8AC3E}">
        <p14:creationId xmlns:p14="http://schemas.microsoft.com/office/powerpoint/2010/main" val="3101329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ASTMH “Asks”</a:t>
            </a:r>
            <a:endParaRPr lang="en-US" dirty="0"/>
          </a:p>
        </p:txBody>
      </p:sp>
      <p:sp>
        <p:nvSpPr>
          <p:cNvPr id="3" name="Content Placeholder 2"/>
          <p:cNvSpPr>
            <a:spLocks noGrp="1"/>
          </p:cNvSpPr>
          <p:nvPr>
            <p:ph idx="1"/>
          </p:nvPr>
        </p:nvSpPr>
        <p:spPr>
          <a:xfrm>
            <a:off x="558803" y="1925036"/>
            <a:ext cx="7932614" cy="4247164"/>
          </a:xfrm>
        </p:spPr>
        <p:txBody>
          <a:bodyPr>
            <a:normAutofit/>
          </a:bodyPr>
          <a:lstStyle/>
          <a:p>
            <a:r>
              <a:rPr lang="en-US" sz="2000" b="1" dirty="0"/>
              <a:t>Provide robust funding to the Department of Defense to support its infectious disease research efforts, </a:t>
            </a:r>
            <a:r>
              <a:rPr lang="en-US" sz="2000" dirty="0"/>
              <a:t>including malaria and neglected tropical disease drugs and vaccines through the U.S. Army Medical Research Institute for Infectious Diseases, the Walter Reed Army Institute of Research, and the U.S. Naval Medical Research Center. </a:t>
            </a:r>
          </a:p>
          <a:p>
            <a:r>
              <a:rPr lang="en-US" sz="2000" b="1" dirty="0" smtClean="0"/>
              <a:t>Provide </a:t>
            </a:r>
            <a:r>
              <a:rPr lang="en-US" sz="2000" b="1" dirty="0"/>
              <a:t>at least $32 billion </a:t>
            </a:r>
            <a:r>
              <a:rPr lang="en-US" sz="2000" b="1" dirty="0" smtClean="0"/>
              <a:t>to the </a:t>
            </a:r>
            <a:r>
              <a:rPr lang="en-US" sz="2000" b="1" dirty="0"/>
              <a:t>National Institutes of Health </a:t>
            </a:r>
            <a:r>
              <a:rPr lang="en-US" sz="2000" dirty="0"/>
              <a:t>with a commensurate funding to the National Institute of Allergy and Infectious Diseases and the Fogarty International </a:t>
            </a:r>
            <a:r>
              <a:rPr lang="en-US" sz="2000" dirty="0" smtClean="0"/>
              <a:t>Center.</a:t>
            </a:r>
            <a:endParaRPr lang="en-US" sz="2000" dirty="0"/>
          </a:p>
        </p:txBody>
      </p:sp>
    </p:spTree>
    <p:extLst>
      <p:ext uri="{BB962C8B-B14F-4D97-AF65-F5344CB8AC3E}">
        <p14:creationId xmlns:p14="http://schemas.microsoft.com/office/powerpoint/2010/main" val="2819473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ASTMH “Asks”</a:t>
            </a:r>
          </a:p>
        </p:txBody>
      </p:sp>
      <p:sp>
        <p:nvSpPr>
          <p:cNvPr id="3" name="Content Placeholder 2"/>
          <p:cNvSpPr>
            <a:spLocks noGrp="1"/>
          </p:cNvSpPr>
          <p:nvPr>
            <p:ph idx="1"/>
          </p:nvPr>
        </p:nvSpPr>
        <p:spPr/>
        <p:txBody>
          <a:bodyPr>
            <a:normAutofit lnSpcReduction="10000"/>
          </a:bodyPr>
          <a:lstStyle/>
          <a:p>
            <a:pPr marL="100584" indent="0">
              <a:buNone/>
            </a:pPr>
            <a:r>
              <a:rPr lang="en-US" sz="2000" b="1" dirty="0"/>
              <a:t>Ensure that USAID invests in research and advanced development of future tools</a:t>
            </a:r>
            <a:r>
              <a:rPr lang="en-US" sz="2000" dirty="0"/>
              <a:t> needed to treat and control NTDs and malaria though the USAID global health programs, including</a:t>
            </a:r>
            <a:r>
              <a:rPr lang="en-US" sz="2000" dirty="0" smtClean="0"/>
              <a:t>:</a:t>
            </a:r>
            <a:endParaRPr lang="en-US" sz="2000" dirty="0"/>
          </a:p>
          <a:p>
            <a:pPr lvl="0"/>
            <a:r>
              <a:rPr lang="en-US" sz="2000" b="1" dirty="0"/>
              <a:t>Supporting $125 million for bilateral neglected disease control efforts at USAID </a:t>
            </a:r>
            <a:r>
              <a:rPr lang="en-US" sz="2000" dirty="0"/>
              <a:t>and investment in research and development of future tools at USAID.</a:t>
            </a:r>
          </a:p>
          <a:p>
            <a:pPr lvl="0"/>
            <a:r>
              <a:rPr lang="en-US" sz="2000" b="1" dirty="0"/>
              <a:t>Allocating at least $674 million for bilateral malaria efforts, including the President’s Malaria Initiative (PMI).</a:t>
            </a:r>
            <a:r>
              <a:rPr lang="en-US" sz="2000" dirty="0"/>
              <a:t>  This appropriation should be separate and above the funding for the Global Fund to Fight AIDS, Tuberculosis, and Malaria (the Global Fund).</a:t>
            </a:r>
          </a:p>
          <a:p>
            <a:endParaRPr lang="en-US" dirty="0"/>
          </a:p>
          <a:p>
            <a:endParaRPr lang="en-US" dirty="0"/>
          </a:p>
        </p:txBody>
      </p:sp>
    </p:spTree>
    <p:extLst>
      <p:ext uri="{BB962C8B-B14F-4D97-AF65-F5344CB8AC3E}">
        <p14:creationId xmlns:p14="http://schemas.microsoft.com/office/powerpoint/2010/main" val="1510429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ASTMH “Asks”</a:t>
            </a:r>
          </a:p>
        </p:txBody>
      </p:sp>
      <p:sp>
        <p:nvSpPr>
          <p:cNvPr id="3" name="Content Placeholder 2"/>
          <p:cNvSpPr>
            <a:spLocks noGrp="1"/>
          </p:cNvSpPr>
          <p:nvPr>
            <p:ph idx="1"/>
          </p:nvPr>
        </p:nvSpPr>
        <p:spPr>
          <a:xfrm>
            <a:off x="558803" y="2026636"/>
            <a:ext cx="7932614" cy="4053733"/>
          </a:xfrm>
        </p:spPr>
        <p:txBody>
          <a:bodyPr/>
          <a:lstStyle/>
          <a:p>
            <a:pPr lvl="0"/>
            <a:r>
              <a:rPr lang="en-US" sz="2000" b="1" dirty="0"/>
              <a:t>Funding the United States’ FY 2016 voluntary contribution to the Global Fund to Fight AIDS, Malaria, and TB at $1.35 billion.</a:t>
            </a:r>
            <a:r>
              <a:rPr lang="en-US" sz="2000" dirty="0"/>
              <a:t>  This allocation should be separate and above the funding for the PMI and other bilateral malaria efforts.</a:t>
            </a:r>
          </a:p>
          <a:p>
            <a:pPr lvl="0"/>
            <a:r>
              <a:rPr lang="en-US" sz="2000" b="1" dirty="0"/>
              <a:t>Increasing USAID funding of clean water and sanitation programs under the Global Health and Child Survival program and the Paul Simon Water for the Poor Act</a:t>
            </a:r>
            <a:r>
              <a:rPr lang="en-US" sz="2000" dirty="0"/>
              <a:t> contributing directly to protecting human health and responding to humanitarian crises, and improving drinking water supply, sanitation and hygiene.</a:t>
            </a:r>
          </a:p>
          <a:p>
            <a:endParaRPr lang="en-US" dirty="0"/>
          </a:p>
        </p:txBody>
      </p:sp>
    </p:spTree>
    <p:extLst>
      <p:ext uri="{BB962C8B-B14F-4D97-AF65-F5344CB8AC3E}">
        <p14:creationId xmlns:p14="http://schemas.microsoft.com/office/powerpoint/2010/main" val="1735977526"/>
      </p:ext>
    </p:extLst>
  </p:cSld>
  <p:clrMapOvr>
    <a:masterClrMapping/>
  </p:clrMapOvr>
</p:sld>
</file>

<file path=ppt/theme/theme1.xml><?xml version="1.0" encoding="utf-8"?>
<a:theme xmlns:a="http://schemas.openxmlformats.org/drawingml/2006/main" name="Interio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sz="2400" dirty="0" smtClean="0">
            <a:solidFill>
              <a:srgbClr val="FFFFFF"/>
            </a:solidFill>
            <a:latin typeface="Arial"/>
            <a:cs typeface="Arial"/>
          </a:defRPr>
        </a:defPPr>
      </a:lstStyle>
    </a:txDef>
  </a:objectDefaults>
  <a:extraClrSchemeLst/>
</a:theme>
</file>

<file path=ppt/theme/theme2.xml><?xml version="1.0" encoding="utf-8"?>
<a:theme xmlns:a="http://schemas.openxmlformats.org/drawingml/2006/main" name="Titl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sz="2400" dirty="0" smtClean="0">
            <a:solidFill>
              <a:srgbClr val="FFFFFF"/>
            </a:solidFill>
            <a:latin typeface="Arial"/>
            <a:cs typeface="Aria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2770</TotalTime>
  <Words>367</Words>
  <Application>Microsoft Office PowerPoint</Application>
  <PresentationFormat>On-screen Show (4:3)</PresentationFormat>
  <Paragraphs>21</Paragraphs>
  <Slides>6</Slides>
  <Notes>1</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Interior Theme</vt:lpstr>
      <vt:lpstr>Title Theme</vt:lpstr>
      <vt:lpstr>ASTMH 2015  Capitol Hill Day Asks </vt:lpstr>
      <vt:lpstr>ASTMH “Asks”</vt:lpstr>
      <vt:lpstr>ASTMH “Asks”</vt:lpstr>
      <vt:lpstr>ASTMH “Asks”</vt:lpstr>
      <vt:lpstr>ASTMH “Asks”</vt:lpstr>
      <vt:lpstr>ASTMH “Asks”</vt:lpstr>
    </vt:vector>
  </TitlesOfParts>
  <Manager/>
  <Company>Drinker Biddle &amp; Reath LLP</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Delbridge, Mark</dc:creator>
  <cp:keywords/>
  <dc:description/>
  <cp:lastModifiedBy>Jerrica Mathis</cp:lastModifiedBy>
  <cp:revision>289</cp:revision>
  <cp:lastPrinted>2014-05-05T11:29:36Z</cp:lastPrinted>
  <dcterms:created xsi:type="dcterms:W3CDTF">2013-06-18T19:14:11Z</dcterms:created>
  <dcterms:modified xsi:type="dcterms:W3CDTF">2016-01-13T21:02:30Z</dcterms:modified>
  <cp:category/>
</cp:coreProperties>
</file>